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6858000" cy="9144000"/>
  <p:defaultTextStyle>
    <a:defPPr>
      <a:defRPr lang="it-IT"/>
    </a:defPPr>
    <a:lvl1pPr marL="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162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32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485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647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808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97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3131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929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34" autoAdjust="0"/>
    <p:restoredTop sz="96190" autoAdjust="0"/>
  </p:normalViewPr>
  <p:slideViewPr>
    <p:cSldViewPr>
      <p:cViewPr>
        <p:scale>
          <a:sx n="33" d="100"/>
          <a:sy n="33" d="100"/>
        </p:scale>
        <p:origin x="-1764" y="-78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DBD27-B839-49CC-9BD9-68401E5665BC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C1904-ADA2-4DAD-9270-B5D50AEEF7E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C1904-ADA2-4DAD-9270-B5D50AEEF7E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2006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198275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629071" y="1619141"/>
            <a:ext cx="3609024" cy="3444347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2007" y="1619141"/>
            <a:ext cx="10470622" cy="3444347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0" y="7065332"/>
            <a:ext cx="19248120" cy="19983383"/>
          </a:xfrm>
          <a:prstGeom prst="rect">
            <a:avLst/>
          </a:prstGeom>
        </p:spPr>
        <p:txBody>
          <a:bodyPr vert="horz" lIns="295232" tIns="147616" rIns="295232" bIns="147616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340" y="28065055"/>
            <a:ext cx="4990253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BDB40-60D6-4F3D-BDF1-8017DF8A37F8}" type="datetimeFigureOut">
              <a:rPr lang="it-IT" smtClean="0"/>
              <a:pPr/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7157" y="28065055"/>
            <a:ext cx="6772487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7207" y="28065055"/>
            <a:ext cx="4990253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2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121" indent="-1107121" algn="l" defTabSz="2952323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63" indent="-922601" algn="l" defTabSz="2952323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40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566" indent="-738081" algn="l" defTabSz="2952323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727" indent="-738081" algn="l" defTabSz="2952323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jpeg"/><Relationship Id="rId39" Type="http://schemas.openxmlformats.org/officeDocument/2006/relationships/image" Target="../media/image37.jpe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34" Type="http://schemas.openxmlformats.org/officeDocument/2006/relationships/image" Target="../media/image32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33" Type="http://schemas.openxmlformats.org/officeDocument/2006/relationships/image" Target="../media/image31.png"/><Relationship Id="rId38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image" Target="../media/image35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36" Type="http://schemas.openxmlformats.org/officeDocument/2006/relationships/image" Target="../media/image34.pn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Relationship Id="rId3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2820932" y="2852651"/>
            <a:ext cx="15660000" cy="24480000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0972" y="2709775"/>
            <a:ext cx="1500198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8000" b="1" cap="small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L’origine degli Elementi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0764838" y="4395712"/>
            <a:ext cx="7500990" cy="11144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rtlCol="0" anchor="ctr"/>
          <a:lstStyle/>
          <a:p>
            <a:pPr algn="just"/>
            <a:r>
              <a:rPr lang="it-IT" sz="3400" dirty="0" smtClean="0">
                <a:solidFill>
                  <a:srgbClr val="002060"/>
                </a:solidFill>
              </a:rPr>
              <a:t>Gli esseri umani sono connessi con lo spazio e il tempo, non solo grazie all’immaginazione, ma anche attraverso una comune eredità cosmica: </a:t>
            </a:r>
            <a:r>
              <a:rPr lang="it-IT" sz="3400" b="1" dirty="0" smtClean="0">
                <a:solidFill>
                  <a:srgbClr val="002060"/>
                </a:solidFill>
              </a:rPr>
              <a:t>gli elementi chimici che compongono il nostro corpo</a:t>
            </a:r>
            <a:r>
              <a:rPr lang="it-IT" sz="3400" dirty="0" smtClean="0">
                <a:solidFill>
                  <a:srgbClr val="002060"/>
                </a:solidFill>
              </a:rPr>
              <a:t>. Questi elementi sono stati creati nel corso di molti miliardi di anni dalle reazioni nucleari attive negli interni caldissimi di stelle molto distanti nello spazio e nel tempo. </a:t>
            </a:r>
          </a:p>
          <a:p>
            <a:pPr algn="just"/>
            <a:r>
              <a:rPr lang="it-IT" sz="3400" dirty="0" smtClean="0">
                <a:solidFill>
                  <a:srgbClr val="002060"/>
                </a:solidFill>
              </a:rPr>
              <a:t>Quando le stelle finiscono il loro combustibile nucleare, muiono dando origine a spettacolari esplosioni (</a:t>
            </a:r>
            <a:r>
              <a:rPr lang="it-IT" sz="3400" b="1" dirty="0" smtClean="0">
                <a:solidFill>
                  <a:srgbClr val="002060"/>
                </a:solidFill>
              </a:rPr>
              <a:t>supernovae</a:t>
            </a:r>
            <a:r>
              <a:rPr lang="it-IT" sz="3400" dirty="0" smtClean="0">
                <a:solidFill>
                  <a:srgbClr val="002060"/>
                </a:solidFill>
              </a:rPr>
              <a:t>), nelle quali disperdono nello spazio gli elementi chimici sintetizzati nei loro nuclei.  Questo materiale si riunisce in nubi di gas, che lentamente collassano dando origine a nuove generazioni di stelle, producendo una evoluzione ciclica ancora attiva ai nostri giorni. </a:t>
            </a: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28" y="4138535"/>
            <a:ext cx="13287468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06" name="Group 105"/>
          <p:cNvGrpSpPr/>
          <p:nvPr/>
        </p:nvGrpSpPr>
        <p:grpSpPr>
          <a:xfrm>
            <a:off x="196776" y="180000"/>
            <a:ext cx="21131360" cy="29890800"/>
            <a:chOff x="196776" y="180000"/>
            <a:chExt cx="21131360" cy="29890800"/>
          </a:xfrm>
        </p:grpSpPr>
        <p:pic>
          <p:nvPicPr>
            <p:cNvPr id="12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32937" y="180000"/>
              <a:ext cx="3895199" cy="2520000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67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start-birth-m8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3452" y="180000"/>
              <a:ext cx="2506219" cy="2520000"/>
            </a:xfrm>
            <a:prstGeom prst="rect">
              <a:avLst/>
            </a:prstGeom>
          </p:spPr>
        </p:pic>
        <p:pic>
          <p:nvPicPr>
            <p:cNvPr id="7" name="Picture 6" descr="GC-M4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83782" y="180000"/>
              <a:ext cx="2520000" cy="2520000"/>
            </a:xfrm>
            <a:prstGeom prst="rect">
              <a:avLst/>
            </a:prstGeom>
          </p:spPr>
        </p:pic>
        <p:pic>
          <p:nvPicPr>
            <p:cNvPr id="8" name="Picture 7" descr="Super-Red-star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84112" y="180000"/>
              <a:ext cx="2520000" cy="2520000"/>
            </a:xfrm>
            <a:prstGeom prst="rect">
              <a:avLst/>
            </a:prstGeom>
          </p:spPr>
        </p:pic>
        <p:pic>
          <p:nvPicPr>
            <p:cNvPr id="10" name="Picture 9" descr="NGC-290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27304" y="180000"/>
              <a:ext cx="2520000" cy="2520000"/>
            </a:xfrm>
            <a:prstGeom prst="rect">
              <a:avLst/>
            </a:prstGeom>
          </p:spPr>
        </p:pic>
        <p:pic>
          <p:nvPicPr>
            <p:cNvPr id="13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400" y="27550529"/>
              <a:ext cx="3895199" cy="2520000"/>
            </a:xfrm>
            <a:prstGeom prst="rect">
              <a:avLst/>
            </a:prstGeom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081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start-birth-m8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8176" y="27550529"/>
              <a:ext cx="2506219" cy="2520000"/>
            </a:xfrm>
            <a:prstGeom prst="rect">
              <a:avLst/>
            </a:prstGeom>
          </p:spPr>
        </p:pic>
        <p:pic>
          <p:nvPicPr>
            <p:cNvPr id="18" name="Picture 17" descr="GC-M4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3650" y="27550800"/>
              <a:ext cx="2520000" cy="2520000"/>
            </a:xfrm>
            <a:prstGeom prst="rect">
              <a:avLst/>
            </a:prstGeom>
          </p:spPr>
        </p:pic>
        <p:pic>
          <p:nvPicPr>
            <p:cNvPr id="19" name="Picture 18" descr="Super-Red-star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83650" y="27550800"/>
              <a:ext cx="2520000" cy="2520000"/>
            </a:xfrm>
            <a:prstGeom prst="rect">
              <a:avLst/>
            </a:prstGeom>
          </p:spPr>
        </p:pic>
        <p:pic>
          <p:nvPicPr>
            <p:cNvPr id="20" name="Picture 19" descr="NGC-290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04166" y="27550800"/>
              <a:ext cx="2520000" cy="2520000"/>
            </a:xfrm>
            <a:prstGeom prst="rect">
              <a:avLst/>
            </a:prstGeom>
          </p:spPr>
        </p:pic>
        <p:pic>
          <p:nvPicPr>
            <p:cNvPr id="21" name="Picture 4" descr="LUNA to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94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_04A0054b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5826" y="8710568"/>
              <a:ext cx="2502000" cy="3737555"/>
            </a:xfrm>
            <a:prstGeom prst="rect">
              <a:avLst/>
            </a:prstGeom>
          </p:spPr>
        </p:pic>
        <p:pic>
          <p:nvPicPr>
            <p:cNvPr id="25" name="Picture 24" descr="20090601_063b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9400" y="7067493"/>
              <a:ext cx="2520000" cy="1676842"/>
            </a:xfrm>
            <a:prstGeom prst="rect">
              <a:avLst/>
            </a:prstGeom>
          </p:spPr>
        </p:pic>
        <p:pic>
          <p:nvPicPr>
            <p:cNvPr id="26" name="Picture 25" descr="CE0134H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9400" y="13354037"/>
              <a:ext cx="2520000" cy="1686762"/>
            </a:xfrm>
            <a:prstGeom prst="rect">
              <a:avLst/>
            </a:prstGeom>
          </p:spPr>
        </p:pic>
        <p:pic>
          <p:nvPicPr>
            <p:cNvPr id="27" name="Picture 26" descr="LHC-CERN-over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1538" y="4558198"/>
              <a:ext cx="2520000" cy="2520000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9400" y="14997111"/>
              <a:ext cx="2520000" cy="3360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30" name="Picture 2" descr="warp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094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094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094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09400" y="23069605"/>
              <a:ext cx="2520000" cy="3123775"/>
            </a:xfrm>
            <a:prstGeom prst="rect">
              <a:avLst/>
            </a:prstGeom>
            <a:noFill/>
          </p:spPr>
        </p:pic>
        <p:pic>
          <p:nvPicPr>
            <p:cNvPr id="32" name="Picture 2" descr="argo_carpet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6270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6270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7682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1028" descr="figure1-raw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627000" y="2661002"/>
              <a:ext cx="2520000" cy="2049037"/>
            </a:xfrm>
            <a:prstGeom prst="rect">
              <a:avLst/>
            </a:prstGeom>
            <a:noFill/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627000" y="16497309"/>
              <a:ext cx="2520000" cy="271464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6270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41" name="Picture 11" descr="aerial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6270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4" descr="IMG_6982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6270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46" name="Picture 6" descr="DSC_7807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6270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Immagine 47" descr="lancio_2.jpg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627780" y="21355093"/>
              <a:ext cx="2514069" cy="3429024"/>
            </a:xfrm>
            <a:prstGeom prst="rect">
              <a:avLst/>
            </a:prstGeom>
          </p:spPr>
        </p:pic>
        <p:pic>
          <p:nvPicPr>
            <p:cNvPr id="49" name="Picture 8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8627779" y="24784117"/>
              <a:ext cx="2520000" cy="2169999"/>
            </a:xfrm>
            <a:prstGeom prst="rect">
              <a:avLst/>
            </a:prstGeom>
            <a:noFill/>
          </p:spPr>
        </p:pic>
        <p:pic>
          <p:nvPicPr>
            <p:cNvPr id="11" name="Picture 4" descr="circe1.jpg"/>
            <p:cNvPicPr>
              <a:picLocks noChangeAspect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2094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" name="Rectangle 46"/>
          <p:cNvSpPr/>
          <p:nvPr/>
        </p:nvSpPr>
        <p:spPr>
          <a:xfrm>
            <a:off x="2961949" y="15840079"/>
            <a:ext cx="7588575" cy="1135864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just"/>
            <a:r>
              <a:rPr lang="it-IT" sz="3400" b="1" dirty="0" smtClean="0">
                <a:solidFill>
                  <a:srgbClr val="002060"/>
                </a:solidFill>
              </a:rPr>
              <a:t>Il ferro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dirty="0" smtClean="0">
                <a:solidFill>
                  <a:srgbClr val="002060"/>
                </a:solidFill>
              </a:rPr>
              <a:t>presente nel nostro sangue,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b="1" dirty="0" smtClean="0">
                <a:solidFill>
                  <a:srgbClr val="002060"/>
                </a:solidFill>
              </a:rPr>
              <a:t>l’ossigeno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dirty="0" smtClean="0">
                <a:solidFill>
                  <a:srgbClr val="002060"/>
                </a:solidFill>
              </a:rPr>
              <a:t>che respiriamo,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b="1" dirty="0" smtClean="0">
                <a:solidFill>
                  <a:srgbClr val="002060"/>
                </a:solidFill>
              </a:rPr>
              <a:t>il carbonio e l’azoto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dirty="0" smtClean="0">
                <a:solidFill>
                  <a:srgbClr val="002060"/>
                </a:solidFill>
              </a:rPr>
              <a:t>nei nostri tessuti e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  <a:r>
              <a:rPr lang="it-IT" sz="3400" b="1" dirty="0" smtClean="0">
                <a:solidFill>
                  <a:srgbClr val="002060"/>
                </a:solidFill>
              </a:rPr>
              <a:t>il calcio</a:t>
            </a:r>
            <a:r>
              <a:rPr lang="it-IT" sz="3400" dirty="0" smtClean="0">
                <a:solidFill>
                  <a:srgbClr val="002060"/>
                </a:solidFill>
              </a:rPr>
              <a:t> nelle nostra ossa si sono originati nel centro di una stella, nelle profondità della nostra Galassia, in un passato migliaia di volte più remoto dell’inizio dell’evoluzione umana.</a:t>
            </a:r>
            <a:r>
              <a:rPr lang="it-IT" sz="3400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it-IT" sz="3400" dirty="0" smtClean="0">
                <a:solidFill>
                  <a:srgbClr val="002060"/>
                </a:solidFill>
              </a:rPr>
              <a:t>Per raggiungere una conoscenza approfondita della nostra eredità cosmica è necessario combinare la </a:t>
            </a:r>
            <a:r>
              <a:rPr lang="it-IT" sz="3400" b="1" dirty="0" smtClean="0">
                <a:solidFill>
                  <a:srgbClr val="002060"/>
                </a:solidFill>
              </a:rPr>
              <a:t>Fisica Nucleare</a:t>
            </a:r>
            <a:r>
              <a:rPr lang="it-IT" sz="3400" dirty="0" smtClean="0">
                <a:solidFill>
                  <a:srgbClr val="002060"/>
                </a:solidFill>
              </a:rPr>
              <a:t>, la </a:t>
            </a:r>
            <a:r>
              <a:rPr lang="it-IT" sz="3400" b="1" dirty="0" smtClean="0">
                <a:solidFill>
                  <a:srgbClr val="002060"/>
                </a:solidFill>
              </a:rPr>
              <a:t>Fisica dei plasmi</a:t>
            </a:r>
            <a:r>
              <a:rPr lang="it-IT" sz="3400" dirty="0" smtClean="0">
                <a:solidFill>
                  <a:srgbClr val="002060"/>
                </a:solidFill>
              </a:rPr>
              <a:t> e l’</a:t>
            </a:r>
            <a:r>
              <a:rPr lang="it-IT" sz="3400" b="1" dirty="0" smtClean="0">
                <a:solidFill>
                  <a:srgbClr val="002060"/>
                </a:solidFill>
              </a:rPr>
              <a:t>Astrofisica</a:t>
            </a:r>
            <a:r>
              <a:rPr lang="it-IT" sz="3400" dirty="0" smtClean="0">
                <a:solidFill>
                  <a:srgbClr val="002060"/>
                </a:solidFill>
              </a:rPr>
              <a:t>, formando ciò che è conosciuto come </a:t>
            </a:r>
            <a:r>
              <a:rPr lang="it-IT" sz="3400" b="1" dirty="0" smtClean="0">
                <a:solidFill>
                  <a:srgbClr val="002060"/>
                </a:solidFill>
              </a:rPr>
              <a:t>Astrofisica Nucleare</a:t>
            </a:r>
            <a:r>
              <a:rPr lang="it-IT" sz="3400" dirty="0" smtClean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it-IT" sz="3400" dirty="0" smtClean="0">
                <a:solidFill>
                  <a:srgbClr val="002060"/>
                </a:solidFill>
              </a:rPr>
              <a:t>I processi nucleari sono la base di questo campo: essi influenzano la sintesi degli elementi e determinano l’evoluzione delle stelle. </a:t>
            </a:r>
          </a:p>
          <a:p>
            <a:pPr algn="just"/>
            <a:r>
              <a:rPr lang="it-IT" sz="3400" dirty="0" smtClean="0">
                <a:solidFill>
                  <a:srgbClr val="002060"/>
                </a:solidFill>
              </a:rPr>
              <a:t>I ricercatori di Napoli contribuiscono allo sviluppo di questa  disciplina, partecipando ad esperimenti  che sono leader mondiali in questo settore.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2978094" y="6267387"/>
            <a:ext cx="4691209" cy="33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978094" y="4410008"/>
            <a:ext cx="7632000" cy="188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646779" y="6256385"/>
            <a:ext cx="29646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3" name="Straight Connector 52"/>
          <p:cNvCxnSpPr/>
          <p:nvPr/>
        </p:nvCxnSpPr>
        <p:spPr>
          <a:xfrm rot="10800000" flipV="1">
            <a:off x="2997146" y="5778122"/>
            <a:ext cx="2500330" cy="531599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467750" y="5778123"/>
            <a:ext cx="2134766" cy="531599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0800000" flipV="1">
            <a:off x="7640617" y="5785421"/>
            <a:ext cx="1000137" cy="515834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611023" y="5791245"/>
            <a:ext cx="1920451" cy="515831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2" descr="lngs_halls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978096" y="11670656"/>
            <a:ext cx="5191163" cy="3893373"/>
          </a:xfrm>
          <a:prstGeom prst="rect">
            <a:avLst/>
          </a:prstGeom>
          <a:noFill/>
        </p:spPr>
      </p:pic>
      <p:sp>
        <p:nvSpPr>
          <p:cNvPr id="71" name="Oval 3"/>
          <p:cNvSpPr>
            <a:spLocks noChangeArrowheads="1"/>
          </p:cNvSpPr>
          <p:nvPr/>
        </p:nvSpPr>
        <p:spPr bwMode="auto">
          <a:xfrm>
            <a:off x="4098804" y="13574069"/>
            <a:ext cx="230187" cy="2301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2" name="Oval 4"/>
          <p:cNvSpPr>
            <a:spLocks noChangeArrowheads="1"/>
          </p:cNvSpPr>
          <p:nvPr/>
        </p:nvSpPr>
        <p:spPr bwMode="auto">
          <a:xfrm>
            <a:off x="4670308" y="14313862"/>
            <a:ext cx="230187" cy="2301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3096937" y="13118456"/>
            <a:ext cx="16448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LUNA 50 kV</a:t>
            </a:r>
          </a:p>
        </p:txBody>
      </p:sp>
      <p:sp>
        <p:nvSpPr>
          <p:cNvPr id="77" name="Text Box 24"/>
          <p:cNvSpPr txBox="1">
            <a:spLocks noChangeArrowheads="1"/>
          </p:cNvSpPr>
          <p:nvPr/>
        </p:nvSpPr>
        <p:spPr bwMode="auto">
          <a:xfrm>
            <a:off x="2978096" y="11657385"/>
            <a:ext cx="318728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8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Laboratori Nazionali </a:t>
            </a:r>
          </a:p>
          <a:p>
            <a:r>
              <a:rPr lang="it-IT" sz="28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del Gran Sasso</a:t>
            </a:r>
            <a:endParaRPr lang="it-IT" sz="2800" u="sng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78096" y="9434722"/>
            <a:ext cx="7632000" cy="224676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L’esperimento LUNA</a:t>
            </a:r>
            <a:r>
              <a:rPr lang="it-IT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studia le reazioni alla base della combustione dell’idrogeno, attiva nel centro del sole. Ha dato un contributo fondamentale nella quantificazione del numero di </a:t>
            </a:r>
            <a:r>
              <a:rPr lang="it-I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neutrini</a:t>
            </a:r>
            <a:r>
              <a:rPr lang="it-IT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emessi dal sole, dato indispensabile per lo studio di queste particelle e ha contribuito a determinare l’</a:t>
            </a:r>
            <a:r>
              <a:rPr lang="it-IT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età degli ammassi globulari</a:t>
            </a:r>
            <a:r>
              <a:rPr lang="it-IT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che rappresenta l’unica stima indipendente dalla teoria della relatività generale dell’età dell’universo. </a:t>
            </a:r>
          </a:p>
        </p:txBody>
      </p:sp>
      <p:sp>
        <p:nvSpPr>
          <p:cNvPr id="75" name="Line 8"/>
          <p:cNvSpPr>
            <a:spLocks noChangeShapeType="1"/>
          </p:cNvSpPr>
          <p:nvPr/>
        </p:nvSpPr>
        <p:spPr bwMode="auto">
          <a:xfrm flipV="1">
            <a:off x="4813184" y="11710963"/>
            <a:ext cx="1593936" cy="267433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80" name="Text Box 6"/>
          <p:cNvSpPr txBox="1">
            <a:spLocks noChangeArrowheads="1"/>
          </p:cNvSpPr>
          <p:nvPr/>
        </p:nvSpPr>
        <p:spPr bwMode="auto">
          <a:xfrm>
            <a:off x="3170110" y="13928100"/>
            <a:ext cx="18003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LUNA 400 kV</a:t>
            </a:r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V="1">
            <a:off x="4764046" y="13768377"/>
            <a:ext cx="1643074" cy="68836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102582" y="13682122"/>
            <a:ext cx="2500330" cy="188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2980627" y="14993722"/>
            <a:ext cx="58553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aboratory for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nderground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N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uclear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strophysics </a:t>
            </a:r>
            <a:endParaRPr lang="it-IT" sz="2000" u="sng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6394420" y="11677625"/>
            <a:ext cx="4204800" cy="2094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9" name="Straight Connector 88"/>
          <p:cNvCxnSpPr/>
          <p:nvPr/>
        </p:nvCxnSpPr>
        <p:spPr>
          <a:xfrm rot="10800000" flipV="1">
            <a:off x="8121633" y="12681037"/>
            <a:ext cx="1447819" cy="1101628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6200000" flipH="1">
            <a:off x="9494308" y="12726449"/>
            <a:ext cx="1101624" cy="1010808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10734190" y="16794037"/>
            <a:ext cx="7632000" cy="443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Rectangle 94"/>
          <p:cNvSpPr/>
          <p:nvPr/>
        </p:nvSpPr>
        <p:spPr>
          <a:xfrm>
            <a:off x="10757450" y="15790867"/>
            <a:ext cx="7596000" cy="10715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dirty="0" smtClean="0"/>
              <a:t>Ciclo di vita di una stella</a:t>
            </a:r>
          </a:p>
          <a:p>
            <a:pPr algn="ctr"/>
            <a:r>
              <a:rPr lang="it-IT" sz="2800" dirty="0" smtClean="0"/>
              <a:t>Stelle silmili al sole 	                 Stelle massicce</a:t>
            </a:r>
            <a:endParaRPr lang="it-IT" sz="2800" dirty="0"/>
          </a:p>
        </p:txBody>
      </p:sp>
      <p:sp>
        <p:nvSpPr>
          <p:cNvPr id="96" name="Rectangle 95"/>
          <p:cNvSpPr/>
          <p:nvPr/>
        </p:nvSpPr>
        <p:spPr>
          <a:xfrm>
            <a:off x="12479350" y="17354565"/>
            <a:ext cx="1285884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Combustione </a:t>
            </a:r>
          </a:p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H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1336342" y="17711755"/>
            <a:ext cx="928694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Gigante Rossa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755313" y="19569143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Nebulosa planetaria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1836408" y="20140647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Nana Bianca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15122556" y="17426003"/>
            <a:ext cx="1285884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Combustione </a:t>
            </a:r>
          </a:p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H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15908374" y="17783193"/>
            <a:ext cx="192882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Combustione </a:t>
            </a:r>
          </a:p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He, C, O, Ne, Si e Fe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908506" y="20069209"/>
            <a:ext cx="121444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Super Nova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5694060" y="20640713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Buco Nero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3836672" y="19712019"/>
            <a:ext cx="928694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Arial" pitchFamily="34" charset="0"/>
                <a:cs typeface="Arial" pitchFamily="34" charset="0"/>
              </a:rPr>
              <a:t>Stella di neutroni</a:t>
            </a:r>
            <a:endParaRPr lang="it-I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0745788" y="21140779"/>
            <a:ext cx="7624800" cy="224676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L’esperimento ERNA</a:t>
            </a:r>
            <a:r>
              <a:rPr lang="it-IT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studia principalmente i processi di produzione di carbonio e ossigeno nelle stelle, grazie ad un complesso apparato di assoluta avanguardia tecnologica. I suoi risultati hanno consentito di determinare meglio la “vita” di una stella più pesante del sole nel corso delle combustione successive a quella dell’idrogeno fino all’esplosione come Supernova. </a:t>
            </a:r>
          </a:p>
        </p:txBody>
      </p:sp>
      <p:pic>
        <p:nvPicPr>
          <p:cNvPr id="107" name="Picture 4" descr="circe1.jp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 bwMode="auto">
          <a:xfrm>
            <a:off x="13640307" y="23569671"/>
            <a:ext cx="4735059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6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>
          <a:xfrm>
            <a:off x="13622358" y="25250939"/>
            <a:ext cx="2639999" cy="1980000"/>
          </a:xfrm>
          <a:prstGeom prst="rect">
            <a:avLst/>
          </a:prstGeom>
          <a:noFill/>
        </p:spPr>
      </p:pic>
      <p:sp>
        <p:nvSpPr>
          <p:cNvPr id="111" name="Text Box 6"/>
          <p:cNvSpPr txBox="1">
            <a:spLocks noChangeArrowheads="1"/>
          </p:cNvSpPr>
          <p:nvPr/>
        </p:nvSpPr>
        <p:spPr bwMode="auto">
          <a:xfrm>
            <a:off x="10747190" y="23355357"/>
            <a:ext cx="3132000" cy="267765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it-IT" sz="3600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uropean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ecoil separator </a:t>
            </a:r>
          </a:p>
          <a:p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for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N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uclear </a:t>
            </a:r>
            <a:r>
              <a:rPr lang="it-I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</a:t>
            </a:r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strophysics</a:t>
            </a:r>
          </a:p>
          <a:p>
            <a:endParaRPr lang="it-IT" sz="2000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endParaRPr lang="it-IT" sz="2000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r>
              <a:rPr lang="it-I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it-IT" sz="2000" u="sng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10" name="Text Box 11"/>
          <p:cNvSpPr txBox="1">
            <a:spLocks noChangeArrowheads="1"/>
          </p:cNvSpPr>
          <p:nvPr/>
        </p:nvSpPr>
        <p:spPr bwMode="auto">
          <a:xfrm>
            <a:off x="13009191" y="22998167"/>
            <a:ext cx="5354638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FF7313"/>
                </a:solidFill>
                <a:latin typeface="Imprint MT Shadow" pitchFamily="82" charset="0"/>
                <a:cs typeface="Times New Roman" pitchFamily="18" charset="0"/>
              </a:rPr>
              <a:t>C</a:t>
            </a:r>
            <a:r>
              <a:rPr lang="en-GB" sz="1200" i="1" dirty="0" err="1">
                <a:solidFill>
                  <a:srgbClr val="6666FF"/>
                </a:solidFill>
                <a:cs typeface="Times New Roman" pitchFamily="18" charset="0"/>
              </a:rPr>
              <a:t>enter</a:t>
            </a:r>
            <a:r>
              <a:rPr lang="en-GB" sz="1200" i="1" dirty="0">
                <a:solidFill>
                  <a:srgbClr val="6666FF"/>
                </a:solidFill>
                <a:cs typeface="Times New Roman" pitchFamily="18" charset="0"/>
              </a:rPr>
              <a:t> for</a:t>
            </a:r>
            <a:r>
              <a:rPr lang="en-GB" sz="1000" i="1" dirty="0">
                <a:solidFill>
                  <a:srgbClr val="6666FF"/>
                </a:solidFill>
                <a:cs typeface="Times New Roman" pitchFamily="18" charset="0"/>
              </a:rPr>
              <a:t> </a:t>
            </a:r>
            <a:r>
              <a:rPr lang="en-GB" sz="3200" dirty="0">
                <a:solidFill>
                  <a:srgbClr val="FF7313"/>
                </a:solidFill>
                <a:latin typeface="Imprint MT Shadow" pitchFamily="82" charset="0"/>
                <a:cs typeface="Times New Roman" pitchFamily="18" charset="0"/>
              </a:rPr>
              <a:t>I</a:t>
            </a:r>
            <a:r>
              <a:rPr lang="en-GB" sz="1200" i="1" dirty="0">
                <a:solidFill>
                  <a:srgbClr val="6666FF"/>
                </a:solidFill>
                <a:cs typeface="Times New Roman" pitchFamily="18" charset="0"/>
              </a:rPr>
              <a:t>sotopic</a:t>
            </a:r>
            <a:r>
              <a:rPr lang="en-GB" sz="1200" i="1" dirty="0">
                <a:cs typeface="Times New Roman" pitchFamily="18" charset="0"/>
              </a:rPr>
              <a:t> </a:t>
            </a:r>
            <a:r>
              <a:rPr lang="en-GB" sz="3200" dirty="0">
                <a:solidFill>
                  <a:srgbClr val="FF7313"/>
                </a:solidFill>
                <a:latin typeface="Imprint MT Shadow" pitchFamily="82" charset="0"/>
                <a:cs typeface="Times New Roman" pitchFamily="18" charset="0"/>
              </a:rPr>
              <a:t>R</a:t>
            </a:r>
            <a:r>
              <a:rPr lang="en-GB" sz="1200" i="1" dirty="0">
                <a:solidFill>
                  <a:srgbClr val="6666FF"/>
                </a:solidFill>
                <a:cs typeface="Times New Roman" pitchFamily="18" charset="0"/>
              </a:rPr>
              <a:t>esearch on</a:t>
            </a:r>
            <a:r>
              <a:rPr lang="en-GB" sz="800" i="1" dirty="0">
                <a:solidFill>
                  <a:srgbClr val="6666FF"/>
                </a:solidFill>
                <a:cs typeface="Times New Roman" pitchFamily="18" charset="0"/>
              </a:rPr>
              <a:t> </a:t>
            </a:r>
            <a:r>
              <a:rPr lang="en-GB" sz="3200" dirty="0">
                <a:solidFill>
                  <a:srgbClr val="FF7313"/>
                </a:solidFill>
                <a:latin typeface="Imprint MT Shadow" pitchFamily="82" charset="0"/>
                <a:cs typeface="Times New Roman" pitchFamily="18" charset="0"/>
              </a:rPr>
              <a:t>C</a:t>
            </a:r>
            <a:r>
              <a:rPr lang="en-GB" sz="1200" i="1" dirty="0">
                <a:solidFill>
                  <a:srgbClr val="6666FF"/>
                </a:solidFill>
                <a:cs typeface="Times New Roman" pitchFamily="18" charset="0"/>
              </a:rPr>
              <a:t>ultural and </a:t>
            </a:r>
            <a:r>
              <a:rPr lang="en-GB" sz="3200" dirty="0">
                <a:solidFill>
                  <a:srgbClr val="FF7313"/>
                </a:solidFill>
                <a:latin typeface="Imprint MT Shadow" pitchFamily="82" charset="0"/>
                <a:cs typeface="Times New Roman" pitchFamily="18" charset="0"/>
              </a:rPr>
              <a:t>E</a:t>
            </a:r>
            <a:r>
              <a:rPr lang="en-GB" sz="1200" i="1" dirty="0">
                <a:solidFill>
                  <a:srgbClr val="6666FF"/>
                </a:solidFill>
                <a:cs typeface="Times New Roman" pitchFamily="18" charset="0"/>
              </a:rPr>
              <a:t>nvironmental heritage</a:t>
            </a:r>
            <a:endParaRPr lang="it-IT" sz="1200" i="1" dirty="0">
              <a:solidFill>
                <a:srgbClr val="6666FF"/>
              </a:solidFill>
              <a:cs typeface="Times New Roman" pitchFamily="18" charset="0"/>
            </a:endParaRPr>
          </a:p>
        </p:txBody>
      </p:sp>
      <p:pic>
        <p:nvPicPr>
          <p:cNvPr id="1037" name="Picture 13" descr="E:\2009-19-6\Documenti\files-vari\1987A.jpg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15890444" y="25243922"/>
            <a:ext cx="2475000" cy="1980000"/>
          </a:xfrm>
          <a:prstGeom prst="rect">
            <a:avLst/>
          </a:prstGeom>
          <a:noFill/>
        </p:spPr>
      </p:pic>
      <p:pic>
        <p:nvPicPr>
          <p:cNvPr id="1031" name="Picture 7" descr="E:\2009-19-6\recupero\figure\bochum\pan1.JPG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10747215" y="25250657"/>
            <a:ext cx="3348596" cy="1980000"/>
          </a:xfrm>
          <a:prstGeom prst="rect">
            <a:avLst/>
          </a:prstGeom>
          <a:noFill/>
        </p:spPr>
      </p:pic>
      <p:sp>
        <p:nvSpPr>
          <p:cNvPr id="82" name="Rectangle 81"/>
          <p:cNvSpPr/>
          <p:nvPr/>
        </p:nvSpPr>
        <p:spPr>
          <a:xfrm>
            <a:off x="3005392" y="4424287"/>
            <a:ext cx="3071834" cy="4286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Il ciclo di vita del sole</a:t>
            </a:r>
            <a:endParaRPr lang="it-IT" sz="2400" dirty="0"/>
          </a:p>
        </p:txBody>
      </p:sp>
      <p:sp>
        <p:nvSpPr>
          <p:cNvPr id="83" name="Rectangle 82"/>
          <p:cNvSpPr/>
          <p:nvPr/>
        </p:nvSpPr>
        <p:spPr>
          <a:xfrm>
            <a:off x="7550128" y="4567163"/>
            <a:ext cx="142876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Gigante Rossa</a:t>
            </a:r>
            <a:endParaRPr lang="it-IT" sz="1600" dirty="0"/>
          </a:p>
        </p:txBody>
      </p:sp>
      <p:sp>
        <p:nvSpPr>
          <p:cNvPr id="84" name="Rectangle 83"/>
          <p:cNvSpPr/>
          <p:nvPr/>
        </p:nvSpPr>
        <p:spPr>
          <a:xfrm>
            <a:off x="9121764" y="4638601"/>
            <a:ext cx="1285884" cy="4286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Nebulosa Planetaria</a:t>
            </a:r>
            <a:endParaRPr lang="it-IT" sz="1600" dirty="0"/>
          </a:p>
        </p:txBody>
      </p:sp>
      <p:sp>
        <p:nvSpPr>
          <p:cNvPr id="85" name="Rectangle 84"/>
          <p:cNvSpPr/>
          <p:nvPr/>
        </p:nvSpPr>
        <p:spPr>
          <a:xfrm>
            <a:off x="6049930" y="4710039"/>
            <a:ext cx="142876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/>
          </a:p>
        </p:txBody>
      </p:sp>
      <p:sp>
        <p:nvSpPr>
          <p:cNvPr id="86" name="Rectangle 85"/>
          <p:cNvSpPr/>
          <p:nvPr/>
        </p:nvSpPr>
        <p:spPr>
          <a:xfrm>
            <a:off x="5264112" y="4852915"/>
            <a:ext cx="714380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oggi</a:t>
            </a:r>
            <a:endParaRPr lang="it-IT" sz="1600" dirty="0"/>
          </a:p>
        </p:txBody>
      </p:sp>
      <p:sp>
        <p:nvSpPr>
          <p:cNvPr id="87" name="Rectangle 86"/>
          <p:cNvSpPr/>
          <p:nvPr/>
        </p:nvSpPr>
        <p:spPr>
          <a:xfrm>
            <a:off x="9193202" y="5424419"/>
            <a:ext cx="1357322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Nana Bianca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3395</TotalTime>
  <Words>459</Words>
  <Application>Microsoft Office PowerPoint</Application>
  <PresentationFormat>Personalizzato</PresentationFormat>
  <Paragraphs>41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Gianluca Imbriani</dc:creator>
  <cp:lastModifiedBy>campana</cp:lastModifiedBy>
  <cp:revision>152</cp:revision>
  <dcterms:created xsi:type="dcterms:W3CDTF">2010-02-24T09:06:18Z</dcterms:created>
  <dcterms:modified xsi:type="dcterms:W3CDTF">2010-03-24T08:55:22Z</dcterms:modified>
</cp:coreProperties>
</file>