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79975"/>
  <p:notesSz cx="6858000" cy="9144000"/>
  <p:defaultTextStyle>
    <a:defPPr>
      <a:defRPr lang="it-IT"/>
    </a:defPPr>
    <a:lvl1pPr marL="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162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32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485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647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808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97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3131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929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634" autoAdjust="0"/>
    <p:restoredTop sz="96190" autoAdjust="0"/>
  </p:normalViewPr>
  <p:slideViewPr>
    <p:cSldViewPr>
      <p:cViewPr>
        <p:scale>
          <a:sx n="100" d="100"/>
          <a:sy n="100" d="100"/>
        </p:scale>
        <p:origin x="-78" y="14088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D4D7A-A1C0-41F9-B223-379E1E4F6C79}" type="doc">
      <dgm:prSet loTypeId="urn:microsoft.com/office/officeart/2005/8/layout/cycle8" loCatId="cycle" qsTypeId="urn:microsoft.com/office/officeart/2005/8/quickstyle/3d2" qsCatId="3D" csTypeId="urn:microsoft.com/office/officeart/2005/8/colors/colorful5" csCatId="colorful" phldr="1"/>
      <dgm:spPr/>
    </dgm:pt>
    <dgm:pt modelId="{7EF0886E-C2CA-4988-8BF7-FADA345073F1}">
      <dgm:prSet phldrT="[Text]" custT="1"/>
      <dgm:spPr/>
      <dgm:t>
        <a:bodyPr/>
        <a:lstStyle/>
        <a:p>
          <a:r>
            <a:rPr lang="it-IT" sz="4000" dirty="0" smtClean="0"/>
            <a:t>Gruppo IV</a:t>
          </a:r>
          <a:endParaRPr lang="it-IT" sz="4000" u="none" dirty="0" smtClean="0">
            <a:solidFill>
              <a:srgbClr val="000099"/>
            </a:solidFill>
          </a:endParaRPr>
        </a:p>
        <a:p>
          <a:r>
            <a:rPr lang="it-IT" sz="2800" u="none" dirty="0" smtClean="0">
              <a:solidFill>
                <a:srgbClr val="000099"/>
              </a:solidFill>
            </a:rPr>
            <a:t>Fisica Teorica</a:t>
          </a:r>
          <a:endParaRPr lang="it-IT" sz="2800" dirty="0"/>
        </a:p>
      </dgm:t>
    </dgm:pt>
    <dgm:pt modelId="{012FE059-56D4-461F-ADB7-E093FAF7FD21}" type="parTrans" cxnId="{0258CE49-8D5A-4FE3-81CB-FD14CFCE0AD9}">
      <dgm:prSet/>
      <dgm:spPr/>
      <dgm:t>
        <a:bodyPr/>
        <a:lstStyle/>
        <a:p>
          <a:endParaRPr lang="it-IT"/>
        </a:p>
      </dgm:t>
    </dgm:pt>
    <dgm:pt modelId="{134EAD13-B78C-4C77-A190-B135A6A624A9}" type="sibTrans" cxnId="{0258CE49-8D5A-4FE3-81CB-FD14CFCE0AD9}">
      <dgm:prSet/>
      <dgm:spPr/>
      <dgm:t>
        <a:bodyPr/>
        <a:lstStyle/>
        <a:p>
          <a:endParaRPr lang="it-IT"/>
        </a:p>
      </dgm:t>
    </dgm:pt>
    <dgm:pt modelId="{67E55325-74E1-43EF-92FC-4F6823830B53}">
      <dgm:prSet phldrT="[Text]" custT="1"/>
      <dgm:spPr/>
      <dgm:t>
        <a:bodyPr/>
        <a:lstStyle/>
        <a:p>
          <a:r>
            <a:rPr lang="it-IT" sz="4000" dirty="0" smtClean="0"/>
            <a:t>Gruppo V</a:t>
          </a:r>
          <a:endParaRPr lang="it-IT" sz="4000" u="none" dirty="0" smtClean="0">
            <a:solidFill>
              <a:srgbClr val="000099"/>
            </a:solidFill>
          </a:endParaRPr>
        </a:p>
        <a:p>
          <a:r>
            <a:rPr lang="it-IT" sz="2800" u="none" dirty="0" smtClean="0">
              <a:solidFill>
                <a:srgbClr val="000099"/>
              </a:solidFill>
            </a:rPr>
            <a:t>Ricerche tecnologiche e interdisciplinari</a:t>
          </a:r>
          <a:endParaRPr lang="it-IT" sz="2800" dirty="0"/>
        </a:p>
      </dgm:t>
    </dgm:pt>
    <dgm:pt modelId="{34AB1DE6-19D5-44E9-A850-0D2637907531}" type="parTrans" cxnId="{A9C0A4A4-AC8E-48DE-9FA5-BA17DA8E1421}">
      <dgm:prSet/>
      <dgm:spPr/>
      <dgm:t>
        <a:bodyPr/>
        <a:lstStyle/>
        <a:p>
          <a:endParaRPr lang="it-IT"/>
        </a:p>
      </dgm:t>
    </dgm:pt>
    <dgm:pt modelId="{8D5BC0A7-8F4A-454D-BA30-4EEDA5BCC433}" type="sibTrans" cxnId="{A9C0A4A4-AC8E-48DE-9FA5-BA17DA8E1421}">
      <dgm:prSet/>
      <dgm:spPr/>
      <dgm:t>
        <a:bodyPr/>
        <a:lstStyle/>
        <a:p>
          <a:endParaRPr lang="it-IT"/>
        </a:p>
      </dgm:t>
    </dgm:pt>
    <dgm:pt modelId="{899202EE-B8B1-4A6B-BB20-99C7DBC331F5}">
      <dgm:prSet phldrT="[Text]" custT="1"/>
      <dgm:spPr/>
      <dgm:t>
        <a:bodyPr/>
        <a:lstStyle/>
        <a:p>
          <a:r>
            <a:rPr lang="it-IT" sz="4000" dirty="0" smtClean="0"/>
            <a:t>Gruppo I</a:t>
          </a:r>
        </a:p>
        <a:p>
          <a:r>
            <a:rPr lang="it-IT" sz="2800" u="none" dirty="0" smtClean="0">
              <a:solidFill>
                <a:srgbClr val="000099"/>
              </a:solidFill>
            </a:rPr>
            <a:t>Fisica  Sperimentale Subnucleare</a:t>
          </a:r>
        </a:p>
      </dgm:t>
    </dgm:pt>
    <dgm:pt modelId="{5DBCB23D-7DA9-4A16-83E3-E728A2107019}" type="parTrans" cxnId="{2CD9552A-0958-4982-8338-817ECA368D1A}">
      <dgm:prSet/>
      <dgm:spPr/>
      <dgm:t>
        <a:bodyPr/>
        <a:lstStyle/>
        <a:p>
          <a:endParaRPr lang="it-IT"/>
        </a:p>
      </dgm:t>
    </dgm:pt>
    <dgm:pt modelId="{28DD63A9-7D73-4705-B9BA-4BF547C62E7D}" type="sibTrans" cxnId="{2CD9552A-0958-4982-8338-817ECA368D1A}">
      <dgm:prSet/>
      <dgm:spPr/>
      <dgm:t>
        <a:bodyPr/>
        <a:lstStyle/>
        <a:p>
          <a:endParaRPr lang="it-IT"/>
        </a:p>
      </dgm:t>
    </dgm:pt>
    <dgm:pt modelId="{0C6883F4-93FF-4D21-A10F-1760D1D46173}">
      <dgm:prSet custT="1"/>
      <dgm:spPr/>
      <dgm:t>
        <a:bodyPr/>
        <a:lstStyle/>
        <a:p>
          <a:r>
            <a:rPr lang="it-IT" sz="4000" dirty="0" smtClean="0"/>
            <a:t>Gruppo III</a:t>
          </a:r>
          <a:endParaRPr lang="it-IT" sz="4000" u="none" dirty="0" smtClean="0">
            <a:solidFill>
              <a:srgbClr val="000099"/>
            </a:solidFill>
          </a:endParaRPr>
        </a:p>
        <a:p>
          <a:r>
            <a:rPr lang="it-IT" sz="2800" u="none" dirty="0" smtClean="0">
              <a:solidFill>
                <a:srgbClr val="000099"/>
              </a:solidFill>
            </a:rPr>
            <a:t>Fisica  </a:t>
          </a:r>
          <a:r>
            <a:rPr lang="it-IT" sz="2800" u="none" smtClean="0">
              <a:solidFill>
                <a:srgbClr val="000099"/>
              </a:solidFill>
            </a:rPr>
            <a:t>Sperimentale Nucleare</a:t>
          </a:r>
          <a:endParaRPr lang="it-IT" sz="2800" u="none" dirty="0" smtClean="0">
            <a:solidFill>
              <a:srgbClr val="000099"/>
            </a:solidFill>
          </a:endParaRPr>
        </a:p>
      </dgm:t>
    </dgm:pt>
    <dgm:pt modelId="{DE0C0232-DCE3-4BB7-AF45-98767A66E22A}" type="parTrans" cxnId="{7163F2D4-54AD-4363-B362-AF8921457564}">
      <dgm:prSet/>
      <dgm:spPr/>
      <dgm:t>
        <a:bodyPr/>
        <a:lstStyle/>
        <a:p>
          <a:endParaRPr lang="it-IT"/>
        </a:p>
      </dgm:t>
    </dgm:pt>
    <dgm:pt modelId="{BC824BAA-0D31-47AB-BB9C-2B40D64EC797}" type="sibTrans" cxnId="{7163F2D4-54AD-4363-B362-AF8921457564}">
      <dgm:prSet/>
      <dgm:spPr/>
      <dgm:t>
        <a:bodyPr/>
        <a:lstStyle/>
        <a:p>
          <a:endParaRPr lang="it-IT"/>
        </a:p>
      </dgm:t>
    </dgm:pt>
    <dgm:pt modelId="{692901AC-2E47-47F4-8DB3-9B81756F2F03}">
      <dgm:prSet custT="1"/>
      <dgm:spPr/>
      <dgm:t>
        <a:bodyPr/>
        <a:lstStyle/>
        <a:p>
          <a:r>
            <a:rPr lang="it-IT" sz="4000" dirty="0" smtClean="0"/>
            <a:t>Gruppo II</a:t>
          </a:r>
          <a:endParaRPr lang="it-IT" sz="4000" u="none" dirty="0" smtClean="0">
            <a:solidFill>
              <a:srgbClr val="000099"/>
            </a:solidFill>
          </a:endParaRPr>
        </a:p>
        <a:p>
          <a:r>
            <a:rPr lang="it-IT" sz="2800" u="none" dirty="0" smtClean="0">
              <a:solidFill>
                <a:srgbClr val="000099"/>
              </a:solidFill>
            </a:rPr>
            <a:t>Fisica  Sperimentale </a:t>
          </a:r>
          <a:r>
            <a:rPr lang="it-IT" sz="2800" u="none" dirty="0" err="1" smtClean="0">
              <a:solidFill>
                <a:srgbClr val="000099"/>
              </a:solidFill>
            </a:rPr>
            <a:t>Astroparticellare</a:t>
          </a:r>
          <a:endParaRPr lang="it-IT" sz="2800" u="none" dirty="0" smtClean="0">
            <a:solidFill>
              <a:srgbClr val="000099"/>
            </a:solidFill>
          </a:endParaRPr>
        </a:p>
      </dgm:t>
    </dgm:pt>
    <dgm:pt modelId="{3A88E6ED-4B5D-4122-90F4-6A1951C78335}" type="parTrans" cxnId="{535D81F0-3F99-44B8-820F-1504BEC931B5}">
      <dgm:prSet/>
      <dgm:spPr/>
      <dgm:t>
        <a:bodyPr/>
        <a:lstStyle/>
        <a:p>
          <a:endParaRPr lang="it-IT"/>
        </a:p>
      </dgm:t>
    </dgm:pt>
    <dgm:pt modelId="{328E9858-0AE0-4D62-8E11-06935E121FAE}" type="sibTrans" cxnId="{535D81F0-3F99-44B8-820F-1504BEC931B5}">
      <dgm:prSet/>
      <dgm:spPr/>
      <dgm:t>
        <a:bodyPr/>
        <a:lstStyle/>
        <a:p>
          <a:endParaRPr lang="it-IT"/>
        </a:p>
      </dgm:t>
    </dgm:pt>
    <dgm:pt modelId="{ECAA45AD-68B3-4034-A52F-37E0133237A0}" type="pres">
      <dgm:prSet presAssocID="{C82D4D7A-A1C0-41F9-B223-379E1E4F6C79}" presName="compositeShape" presStyleCnt="0">
        <dgm:presLayoutVars>
          <dgm:chMax val="7"/>
          <dgm:dir/>
          <dgm:resizeHandles val="exact"/>
        </dgm:presLayoutVars>
      </dgm:prSet>
      <dgm:spPr/>
    </dgm:pt>
    <dgm:pt modelId="{228D181C-E530-46D8-874C-E82E3ACFBF5D}" type="pres">
      <dgm:prSet presAssocID="{C82D4D7A-A1C0-41F9-B223-379E1E4F6C79}" presName="wedge1" presStyleLbl="node1" presStyleIdx="0" presStyleCnt="5" custLinFactNeighborX="-939"/>
      <dgm:spPr/>
      <dgm:t>
        <a:bodyPr/>
        <a:lstStyle/>
        <a:p>
          <a:endParaRPr lang="it-IT"/>
        </a:p>
      </dgm:t>
    </dgm:pt>
    <dgm:pt modelId="{D9B9E1D7-352F-4ACB-B545-BC754608BDE3}" type="pres">
      <dgm:prSet presAssocID="{C82D4D7A-A1C0-41F9-B223-379E1E4F6C79}" presName="dummy1a" presStyleCnt="0"/>
      <dgm:spPr/>
    </dgm:pt>
    <dgm:pt modelId="{C444C4F3-D655-4EBF-8955-182C87EFF100}" type="pres">
      <dgm:prSet presAssocID="{C82D4D7A-A1C0-41F9-B223-379E1E4F6C79}" presName="dummy1b" presStyleCnt="0"/>
      <dgm:spPr/>
    </dgm:pt>
    <dgm:pt modelId="{DF060CDB-D7BF-4F25-B529-A046714EB11A}" type="pres">
      <dgm:prSet presAssocID="{C82D4D7A-A1C0-41F9-B223-379E1E4F6C7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CC5BAAA-9BEA-4AB6-B727-5768B6E192FD}" type="pres">
      <dgm:prSet presAssocID="{C82D4D7A-A1C0-41F9-B223-379E1E4F6C79}" presName="wedge2" presStyleLbl="node1" presStyleIdx="1" presStyleCnt="5"/>
      <dgm:spPr/>
      <dgm:t>
        <a:bodyPr/>
        <a:lstStyle/>
        <a:p>
          <a:endParaRPr lang="it-IT"/>
        </a:p>
      </dgm:t>
    </dgm:pt>
    <dgm:pt modelId="{E7984FA2-DC3B-45DD-8D91-F9EE85551530}" type="pres">
      <dgm:prSet presAssocID="{C82D4D7A-A1C0-41F9-B223-379E1E4F6C79}" presName="dummy2a" presStyleCnt="0"/>
      <dgm:spPr/>
    </dgm:pt>
    <dgm:pt modelId="{CDB3B43E-B3F2-4729-BB67-37F0B070B2B4}" type="pres">
      <dgm:prSet presAssocID="{C82D4D7A-A1C0-41F9-B223-379E1E4F6C79}" presName="dummy2b" presStyleCnt="0"/>
      <dgm:spPr/>
    </dgm:pt>
    <dgm:pt modelId="{82859DCE-5F82-4967-A021-E250FEE05D98}" type="pres">
      <dgm:prSet presAssocID="{C82D4D7A-A1C0-41F9-B223-379E1E4F6C7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FD8C22-FDA2-4364-89C4-FE35D24E53D9}" type="pres">
      <dgm:prSet presAssocID="{C82D4D7A-A1C0-41F9-B223-379E1E4F6C79}" presName="wedge3" presStyleLbl="node1" presStyleIdx="2" presStyleCnt="5"/>
      <dgm:spPr/>
      <dgm:t>
        <a:bodyPr/>
        <a:lstStyle/>
        <a:p>
          <a:endParaRPr lang="it-IT"/>
        </a:p>
      </dgm:t>
    </dgm:pt>
    <dgm:pt modelId="{1DC215A1-B709-4021-BAF8-BC359B571836}" type="pres">
      <dgm:prSet presAssocID="{C82D4D7A-A1C0-41F9-B223-379E1E4F6C79}" presName="dummy3a" presStyleCnt="0"/>
      <dgm:spPr/>
    </dgm:pt>
    <dgm:pt modelId="{61F54787-9A79-48E0-883B-3F6F9E4AFB59}" type="pres">
      <dgm:prSet presAssocID="{C82D4D7A-A1C0-41F9-B223-379E1E4F6C79}" presName="dummy3b" presStyleCnt="0"/>
      <dgm:spPr/>
    </dgm:pt>
    <dgm:pt modelId="{A7C11607-AF2D-4162-A145-3E83AEC74C19}" type="pres">
      <dgm:prSet presAssocID="{C82D4D7A-A1C0-41F9-B223-379E1E4F6C7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D845661-5B8F-4BE8-8E5F-ED823E5AE08E}" type="pres">
      <dgm:prSet presAssocID="{C82D4D7A-A1C0-41F9-B223-379E1E4F6C79}" presName="wedge4" presStyleLbl="node1" presStyleIdx="3" presStyleCnt="5"/>
      <dgm:spPr/>
      <dgm:t>
        <a:bodyPr/>
        <a:lstStyle/>
        <a:p>
          <a:endParaRPr lang="it-IT"/>
        </a:p>
      </dgm:t>
    </dgm:pt>
    <dgm:pt modelId="{B6381E18-CCB6-4721-8DF0-DCBC2AE9BF68}" type="pres">
      <dgm:prSet presAssocID="{C82D4D7A-A1C0-41F9-B223-379E1E4F6C79}" presName="dummy4a" presStyleCnt="0"/>
      <dgm:spPr/>
    </dgm:pt>
    <dgm:pt modelId="{1389E601-A809-409A-991C-97A6CCA85F89}" type="pres">
      <dgm:prSet presAssocID="{C82D4D7A-A1C0-41F9-B223-379E1E4F6C79}" presName="dummy4b" presStyleCnt="0"/>
      <dgm:spPr/>
    </dgm:pt>
    <dgm:pt modelId="{7FAF6ECD-C022-4783-A333-9644AF57BC43}" type="pres">
      <dgm:prSet presAssocID="{C82D4D7A-A1C0-41F9-B223-379E1E4F6C7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7B6B650-4CB6-436C-9F0D-20C1EFBF8030}" type="pres">
      <dgm:prSet presAssocID="{C82D4D7A-A1C0-41F9-B223-379E1E4F6C79}" presName="wedge5" presStyleLbl="node1" presStyleIdx="4" presStyleCnt="5"/>
      <dgm:spPr/>
      <dgm:t>
        <a:bodyPr/>
        <a:lstStyle/>
        <a:p>
          <a:endParaRPr lang="it-IT"/>
        </a:p>
      </dgm:t>
    </dgm:pt>
    <dgm:pt modelId="{CADF90E2-C98E-483B-BBDE-DF2653271B1D}" type="pres">
      <dgm:prSet presAssocID="{C82D4D7A-A1C0-41F9-B223-379E1E4F6C79}" presName="dummy5a" presStyleCnt="0"/>
      <dgm:spPr/>
    </dgm:pt>
    <dgm:pt modelId="{061FDAFA-79DD-4AAF-85AA-3A1F8B0229CC}" type="pres">
      <dgm:prSet presAssocID="{C82D4D7A-A1C0-41F9-B223-379E1E4F6C79}" presName="dummy5b" presStyleCnt="0"/>
      <dgm:spPr/>
    </dgm:pt>
    <dgm:pt modelId="{205A797C-E8E8-427A-92E0-C1F4075307E0}" type="pres">
      <dgm:prSet presAssocID="{C82D4D7A-A1C0-41F9-B223-379E1E4F6C7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6F8901C-FF88-4AD5-A796-426586990380}" type="pres">
      <dgm:prSet presAssocID="{328E9858-0AE0-4D62-8E11-06935E121FAE}" presName="arrowWedge1" presStyleLbl="fgSibTrans2D1" presStyleIdx="0" presStyleCnt="5"/>
      <dgm:spPr/>
    </dgm:pt>
    <dgm:pt modelId="{E60A3969-132D-48EE-A997-92F94EC5EFD8}" type="pres">
      <dgm:prSet presAssocID="{BC824BAA-0D31-47AB-BB9C-2B40D64EC797}" presName="arrowWedge2" presStyleLbl="fgSibTrans2D1" presStyleIdx="1" presStyleCnt="5"/>
      <dgm:spPr/>
    </dgm:pt>
    <dgm:pt modelId="{D68FF0D7-C6BB-4B15-A40F-267A5167FB7C}" type="pres">
      <dgm:prSet presAssocID="{134EAD13-B78C-4C77-A190-B135A6A624A9}" presName="arrowWedge3" presStyleLbl="fgSibTrans2D1" presStyleIdx="2" presStyleCnt="5"/>
      <dgm:spPr/>
    </dgm:pt>
    <dgm:pt modelId="{9BB4931E-F7C6-4D6C-A208-B1B00F18BE12}" type="pres">
      <dgm:prSet presAssocID="{8D5BC0A7-8F4A-454D-BA30-4EEDA5BCC433}" presName="arrowWedge4" presStyleLbl="fgSibTrans2D1" presStyleIdx="3" presStyleCnt="5"/>
      <dgm:spPr/>
    </dgm:pt>
    <dgm:pt modelId="{CCB7C36C-A83B-4FDF-9348-52BC4FC95CBA}" type="pres">
      <dgm:prSet presAssocID="{28DD63A9-7D73-4705-B9BA-4BF547C62E7D}" presName="arrowWedge5" presStyleLbl="fgSibTrans2D1" presStyleIdx="4" presStyleCnt="5"/>
      <dgm:spPr/>
    </dgm:pt>
  </dgm:ptLst>
  <dgm:cxnLst>
    <dgm:cxn modelId="{B7BFA9FD-E53C-41CF-815B-77C623C93836}" type="presOf" srcId="{67E55325-74E1-43EF-92FC-4F6823830B53}" destId="{5D845661-5B8F-4BE8-8E5F-ED823E5AE08E}" srcOrd="0" destOrd="0" presId="urn:microsoft.com/office/officeart/2005/8/layout/cycle8"/>
    <dgm:cxn modelId="{BAF54217-0A84-4047-B182-4DFAD565550E}" type="presOf" srcId="{899202EE-B8B1-4A6B-BB20-99C7DBC331F5}" destId="{F7B6B650-4CB6-436C-9F0D-20C1EFBF8030}" srcOrd="0" destOrd="0" presId="urn:microsoft.com/office/officeart/2005/8/layout/cycle8"/>
    <dgm:cxn modelId="{6A2C8239-7314-44DE-B213-8496224DF023}" type="presOf" srcId="{899202EE-B8B1-4A6B-BB20-99C7DBC331F5}" destId="{205A797C-E8E8-427A-92E0-C1F4075307E0}" srcOrd="1" destOrd="0" presId="urn:microsoft.com/office/officeart/2005/8/layout/cycle8"/>
    <dgm:cxn modelId="{7D241410-CAA9-4ACB-AE7D-827C7018138B}" type="presOf" srcId="{0C6883F4-93FF-4D21-A10F-1760D1D46173}" destId="{82859DCE-5F82-4967-A021-E250FEE05D98}" srcOrd="1" destOrd="0" presId="urn:microsoft.com/office/officeart/2005/8/layout/cycle8"/>
    <dgm:cxn modelId="{A9C0A4A4-AC8E-48DE-9FA5-BA17DA8E1421}" srcId="{C82D4D7A-A1C0-41F9-B223-379E1E4F6C79}" destId="{67E55325-74E1-43EF-92FC-4F6823830B53}" srcOrd="3" destOrd="0" parTransId="{34AB1DE6-19D5-44E9-A850-0D2637907531}" sibTransId="{8D5BC0A7-8F4A-454D-BA30-4EEDA5BCC433}"/>
    <dgm:cxn modelId="{A72868E4-18E6-42CA-B7E1-92977BCC9822}" type="presOf" srcId="{C82D4D7A-A1C0-41F9-B223-379E1E4F6C79}" destId="{ECAA45AD-68B3-4034-A52F-37E0133237A0}" srcOrd="0" destOrd="0" presId="urn:microsoft.com/office/officeart/2005/8/layout/cycle8"/>
    <dgm:cxn modelId="{BF11F480-DEF0-4D7D-92B3-5E53E248D0C6}" type="presOf" srcId="{692901AC-2E47-47F4-8DB3-9B81756F2F03}" destId="{228D181C-E530-46D8-874C-E82E3ACFBF5D}" srcOrd="0" destOrd="0" presId="urn:microsoft.com/office/officeart/2005/8/layout/cycle8"/>
    <dgm:cxn modelId="{535D81F0-3F99-44B8-820F-1504BEC931B5}" srcId="{C82D4D7A-A1C0-41F9-B223-379E1E4F6C79}" destId="{692901AC-2E47-47F4-8DB3-9B81756F2F03}" srcOrd="0" destOrd="0" parTransId="{3A88E6ED-4B5D-4122-90F4-6A1951C78335}" sibTransId="{328E9858-0AE0-4D62-8E11-06935E121FAE}"/>
    <dgm:cxn modelId="{89057B65-0275-47C1-8EB9-0FEE3F04676C}" type="presOf" srcId="{7EF0886E-C2CA-4988-8BF7-FADA345073F1}" destId="{A7C11607-AF2D-4162-A145-3E83AEC74C19}" srcOrd="1" destOrd="0" presId="urn:microsoft.com/office/officeart/2005/8/layout/cycle8"/>
    <dgm:cxn modelId="{2CD9552A-0958-4982-8338-817ECA368D1A}" srcId="{C82D4D7A-A1C0-41F9-B223-379E1E4F6C79}" destId="{899202EE-B8B1-4A6B-BB20-99C7DBC331F5}" srcOrd="4" destOrd="0" parTransId="{5DBCB23D-7DA9-4A16-83E3-E728A2107019}" sibTransId="{28DD63A9-7D73-4705-B9BA-4BF547C62E7D}"/>
    <dgm:cxn modelId="{7163F2D4-54AD-4363-B362-AF8921457564}" srcId="{C82D4D7A-A1C0-41F9-B223-379E1E4F6C79}" destId="{0C6883F4-93FF-4D21-A10F-1760D1D46173}" srcOrd="1" destOrd="0" parTransId="{DE0C0232-DCE3-4BB7-AF45-98767A66E22A}" sibTransId="{BC824BAA-0D31-47AB-BB9C-2B40D64EC797}"/>
    <dgm:cxn modelId="{0D2AC611-40F5-44F6-92EF-27E3B2A6141C}" type="presOf" srcId="{0C6883F4-93FF-4D21-A10F-1760D1D46173}" destId="{9CC5BAAA-9BEA-4AB6-B727-5768B6E192FD}" srcOrd="0" destOrd="0" presId="urn:microsoft.com/office/officeart/2005/8/layout/cycle8"/>
    <dgm:cxn modelId="{0258CE49-8D5A-4FE3-81CB-FD14CFCE0AD9}" srcId="{C82D4D7A-A1C0-41F9-B223-379E1E4F6C79}" destId="{7EF0886E-C2CA-4988-8BF7-FADA345073F1}" srcOrd="2" destOrd="0" parTransId="{012FE059-56D4-461F-ADB7-E093FAF7FD21}" sibTransId="{134EAD13-B78C-4C77-A190-B135A6A624A9}"/>
    <dgm:cxn modelId="{9AAE689E-9BC1-4298-BEA2-FAF2590FD8D8}" type="presOf" srcId="{7EF0886E-C2CA-4988-8BF7-FADA345073F1}" destId="{D5FD8C22-FDA2-4364-89C4-FE35D24E53D9}" srcOrd="0" destOrd="0" presId="urn:microsoft.com/office/officeart/2005/8/layout/cycle8"/>
    <dgm:cxn modelId="{4022AA6E-AE6C-4CAE-8E92-D860140B0A59}" type="presOf" srcId="{67E55325-74E1-43EF-92FC-4F6823830B53}" destId="{7FAF6ECD-C022-4783-A333-9644AF57BC43}" srcOrd="1" destOrd="0" presId="urn:microsoft.com/office/officeart/2005/8/layout/cycle8"/>
    <dgm:cxn modelId="{0ECF759B-4623-4CC4-A12B-87AC05D5D4F8}" type="presOf" srcId="{692901AC-2E47-47F4-8DB3-9B81756F2F03}" destId="{DF060CDB-D7BF-4F25-B529-A046714EB11A}" srcOrd="1" destOrd="0" presId="urn:microsoft.com/office/officeart/2005/8/layout/cycle8"/>
    <dgm:cxn modelId="{A6B8BF9A-188C-43AA-AD3B-D302EC809519}" type="presParOf" srcId="{ECAA45AD-68B3-4034-A52F-37E0133237A0}" destId="{228D181C-E530-46D8-874C-E82E3ACFBF5D}" srcOrd="0" destOrd="0" presId="urn:microsoft.com/office/officeart/2005/8/layout/cycle8"/>
    <dgm:cxn modelId="{CF569EAB-77F2-4D83-A4D0-6DD8E0D47DE5}" type="presParOf" srcId="{ECAA45AD-68B3-4034-A52F-37E0133237A0}" destId="{D9B9E1D7-352F-4ACB-B545-BC754608BDE3}" srcOrd="1" destOrd="0" presId="urn:microsoft.com/office/officeart/2005/8/layout/cycle8"/>
    <dgm:cxn modelId="{D548767E-1695-4772-AC8F-E1FBE39FC008}" type="presParOf" srcId="{ECAA45AD-68B3-4034-A52F-37E0133237A0}" destId="{C444C4F3-D655-4EBF-8955-182C87EFF100}" srcOrd="2" destOrd="0" presId="urn:microsoft.com/office/officeart/2005/8/layout/cycle8"/>
    <dgm:cxn modelId="{91738BF9-6860-4E65-951F-34422ED48957}" type="presParOf" srcId="{ECAA45AD-68B3-4034-A52F-37E0133237A0}" destId="{DF060CDB-D7BF-4F25-B529-A046714EB11A}" srcOrd="3" destOrd="0" presId="urn:microsoft.com/office/officeart/2005/8/layout/cycle8"/>
    <dgm:cxn modelId="{3C871D79-8456-4980-8745-BA645C5DBC27}" type="presParOf" srcId="{ECAA45AD-68B3-4034-A52F-37E0133237A0}" destId="{9CC5BAAA-9BEA-4AB6-B727-5768B6E192FD}" srcOrd="4" destOrd="0" presId="urn:microsoft.com/office/officeart/2005/8/layout/cycle8"/>
    <dgm:cxn modelId="{46E4CD61-1896-4ED0-B0A7-BEE8CA99DEC5}" type="presParOf" srcId="{ECAA45AD-68B3-4034-A52F-37E0133237A0}" destId="{E7984FA2-DC3B-45DD-8D91-F9EE85551530}" srcOrd="5" destOrd="0" presId="urn:microsoft.com/office/officeart/2005/8/layout/cycle8"/>
    <dgm:cxn modelId="{A9CC8D50-13D0-48FD-A73D-56196EBDA0B5}" type="presParOf" srcId="{ECAA45AD-68B3-4034-A52F-37E0133237A0}" destId="{CDB3B43E-B3F2-4729-BB67-37F0B070B2B4}" srcOrd="6" destOrd="0" presId="urn:microsoft.com/office/officeart/2005/8/layout/cycle8"/>
    <dgm:cxn modelId="{E8193107-29E8-48FC-A1EF-E5A1D4A2F971}" type="presParOf" srcId="{ECAA45AD-68B3-4034-A52F-37E0133237A0}" destId="{82859DCE-5F82-4967-A021-E250FEE05D98}" srcOrd="7" destOrd="0" presId="urn:microsoft.com/office/officeart/2005/8/layout/cycle8"/>
    <dgm:cxn modelId="{09ADF3FB-B062-4C36-9B48-5DF2A3D00513}" type="presParOf" srcId="{ECAA45AD-68B3-4034-A52F-37E0133237A0}" destId="{D5FD8C22-FDA2-4364-89C4-FE35D24E53D9}" srcOrd="8" destOrd="0" presId="urn:microsoft.com/office/officeart/2005/8/layout/cycle8"/>
    <dgm:cxn modelId="{C9781A89-6AC9-4876-81ED-77704E3C4CF5}" type="presParOf" srcId="{ECAA45AD-68B3-4034-A52F-37E0133237A0}" destId="{1DC215A1-B709-4021-BAF8-BC359B571836}" srcOrd="9" destOrd="0" presId="urn:microsoft.com/office/officeart/2005/8/layout/cycle8"/>
    <dgm:cxn modelId="{78E8B6B7-CC37-460F-AE40-53311595AA26}" type="presParOf" srcId="{ECAA45AD-68B3-4034-A52F-37E0133237A0}" destId="{61F54787-9A79-48E0-883B-3F6F9E4AFB59}" srcOrd="10" destOrd="0" presId="urn:microsoft.com/office/officeart/2005/8/layout/cycle8"/>
    <dgm:cxn modelId="{655AE5D4-7F14-43FC-BB56-8DB9E91D18ED}" type="presParOf" srcId="{ECAA45AD-68B3-4034-A52F-37E0133237A0}" destId="{A7C11607-AF2D-4162-A145-3E83AEC74C19}" srcOrd="11" destOrd="0" presId="urn:microsoft.com/office/officeart/2005/8/layout/cycle8"/>
    <dgm:cxn modelId="{DF1607A0-39AE-47A8-A92C-5B7E9CF810F0}" type="presParOf" srcId="{ECAA45AD-68B3-4034-A52F-37E0133237A0}" destId="{5D845661-5B8F-4BE8-8E5F-ED823E5AE08E}" srcOrd="12" destOrd="0" presId="urn:microsoft.com/office/officeart/2005/8/layout/cycle8"/>
    <dgm:cxn modelId="{FFF9926E-D2DC-4026-98FA-449406EF31E5}" type="presParOf" srcId="{ECAA45AD-68B3-4034-A52F-37E0133237A0}" destId="{B6381E18-CCB6-4721-8DF0-DCBC2AE9BF68}" srcOrd="13" destOrd="0" presId="urn:microsoft.com/office/officeart/2005/8/layout/cycle8"/>
    <dgm:cxn modelId="{C1FE0299-B63F-4CAB-9282-7436DF94A06A}" type="presParOf" srcId="{ECAA45AD-68B3-4034-A52F-37E0133237A0}" destId="{1389E601-A809-409A-991C-97A6CCA85F89}" srcOrd="14" destOrd="0" presId="urn:microsoft.com/office/officeart/2005/8/layout/cycle8"/>
    <dgm:cxn modelId="{1CC2F00B-BD18-4C3C-94BC-6C5FD06B4507}" type="presParOf" srcId="{ECAA45AD-68B3-4034-A52F-37E0133237A0}" destId="{7FAF6ECD-C022-4783-A333-9644AF57BC43}" srcOrd="15" destOrd="0" presId="urn:microsoft.com/office/officeart/2005/8/layout/cycle8"/>
    <dgm:cxn modelId="{F41996C5-E64A-4D4A-8900-0E168DA74779}" type="presParOf" srcId="{ECAA45AD-68B3-4034-A52F-37E0133237A0}" destId="{F7B6B650-4CB6-436C-9F0D-20C1EFBF8030}" srcOrd="16" destOrd="0" presId="urn:microsoft.com/office/officeart/2005/8/layout/cycle8"/>
    <dgm:cxn modelId="{E5B3A343-DDAE-4A5D-9856-E8B2D609C7DF}" type="presParOf" srcId="{ECAA45AD-68B3-4034-A52F-37E0133237A0}" destId="{CADF90E2-C98E-483B-BBDE-DF2653271B1D}" srcOrd="17" destOrd="0" presId="urn:microsoft.com/office/officeart/2005/8/layout/cycle8"/>
    <dgm:cxn modelId="{8D9A029A-FAFC-4233-8150-6822C62BA7AE}" type="presParOf" srcId="{ECAA45AD-68B3-4034-A52F-37E0133237A0}" destId="{061FDAFA-79DD-4AAF-85AA-3A1F8B0229CC}" srcOrd="18" destOrd="0" presId="urn:microsoft.com/office/officeart/2005/8/layout/cycle8"/>
    <dgm:cxn modelId="{648C71CD-5FC0-427C-8C76-8462702E1F07}" type="presParOf" srcId="{ECAA45AD-68B3-4034-A52F-37E0133237A0}" destId="{205A797C-E8E8-427A-92E0-C1F4075307E0}" srcOrd="19" destOrd="0" presId="urn:microsoft.com/office/officeart/2005/8/layout/cycle8"/>
    <dgm:cxn modelId="{A1541F7F-B529-4EE0-AB35-474275BF45DD}" type="presParOf" srcId="{ECAA45AD-68B3-4034-A52F-37E0133237A0}" destId="{56F8901C-FF88-4AD5-A796-426586990380}" srcOrd="20" destOrd="0" presId="urn:microsoft.com/office/officeart/2005/8/layout/cycle8"/>
    <dgm:cxn modelId="{E1EB5622-FD15-4DFE-84CE-CBC0957800A6}" type="presParOf" srcId="{ECAA45AD-68B3-4034-A52F-37E0133237A0}" destId="{E60A3969-132D-48EE-A997-92F94EC5EFD8}" srcOrd="21" destOrd="0" presId="urn:microsoft.com/office/officeart/2005/8/layout/cycle8"/>
    <dgm:cxn modelId="{168BF656-F1B0-48CA-B226-20580007DB12}" type="presParOf" srcId="{ECAA45AD-68B3-4034-A52F-37E0133237A0}" destId="{D68FF0D7-C6BB-4B15-A40F-267A5167FB7C}" srcOrd="22" destOrd="0" presId="urn:microsoft.com/office/officeart/2005/8/layout/cycle8"/>
    <dgm:cxn modelId="{DBDD04A1-31E0-427E-9EF1-A12940C089EF}" type="presParOf" srcId="{ECAA45AD-68B3-4034-A52F-37E0133237A0}" destId="{9BB4931E-F7C6-4D6C-A208-B1B00F18BE12}" srcOrd="23" destOrd="0" presId="urn:microsoft.com/office/officeart/2005/8/layout/cycle8"/>
    <dgm:cxn modelId="{90C31EB4-DC14-4E98-A467-330DA6B03AB0}" type="presParOf" srcId="{ECAA45AD-68B3-4034-A52F-37E0133237A0}" destId="{CCB7C36C-A83B-4FDF-9348-52BC4FC95CBA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5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8D181C-E530-46D8-874C-E82E3ACFBF5D}">
      <dsp:nvSpPr>
        <dsp:cNvPr id="0" name=""/>
        <dsp:cNvSpPr/>
      </dsp:nvSpPr>
      <dsp:spPr>
        <a:xfrm>
          <a:off x="1285846" y="632347"/>
          <a:ext cx="8581132" cy="8581132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 smtClean="0"/>
            <a:t>Gruppo II</a:t>
          </a:r>
          <a:endParaRPr lang="it-IT" sz="4000" u="none" kern="1200" dirty="0" smtClean="0">
            <a:solidFill>
              <a:srgbClr val="000099"/>
            </a:solidFill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u="none" kern="1200" dirty="0" smtClean="0">
              <a:solidFill>
                <a:srgbClr val="000099"/>
              </a:solidFill>
            </a:rPr>
            <a:t>Fisica  Sperimentale </a:t>
          </a:r>
          <a:r>
            <a:rPr lang="it-IT" sz="2800" u="none" kern="1200" dirty="0" err="1" smtClean="0">
              <a:solidFill>
                <a:srgbClr val="000099"/>
              </a:solidFill>
            </a:rPr>
            <a:t>Astroparticellare</a:t>
          </a:r>
          <a:endParaRPr lang="it-IT" sz="2800" u="none" kern="1200" dirty="0" smtClean="0">
            <a:solidFill>
              <a:srgbClr val="000099"/>
            </a:solidFill>
          </a:endParaRPr>
        </a:p>
      </dsp:txBody>
      <dsp:txXfrm>
        <a:off x="5762337" y="2074795"/>
        <a:ext cx="2758221" cy="1838814"/>
      </dsp:txXfrm>
    </dsp:sp>
    <dsp:sp modelId="{9CC5BAAA-9BEA-4AB6-B727-5768B6E192FD}">
      <dsp:nvSpPr>
        <dsp:cNvPr id="0" name=""/>
        <dsp:cNvSpPr/>
      </dsp:nvSpPr>
      <dsp:spPr>
        <a:xfrm>
          <a:off x="1439975" y="861177"/>
          <a:ext cx="8581132" cy="8581132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 smtClean="0"/>
            <a:t>Gruppo III</a:t>
          </a:r>
          <a:endParaRPr lang="it-IT" sz="4000" u="none" kern="1200" dirty="0" smtClean="0">
            <a:solidFill>
              <a:srgbClr val="000099"/>
            </a:solidFill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u="none" kern="1200" dirty="0" smtClean="0">
              <a:solidFill>
                <a:srgbClr val="000099"/>
              </a:solidFill>
            </a:rPr>
            <a:t>Fisica  </a:t>
          </a:r>
          <a:r>
            <a:rPr lang="it-IT" sz="2800" u="none" kern="1200" smtClean="0">
              <a:solidFill>
                <a:srgbClr val="000099"/>
              </a:solidFill>
            </a:rPr>
            <a:t>Sperimentale Nucleare</a:t>
          </a:r>
          <a:endParaRPr lang="it-IT" sz="2800" u="none" kern="1200" dirty="0" smtClean="0">
            <a:solidFill>
              <a:srgbClr val="000099"/>
            </a:solidFill>
          </a:endParaRPr>
        </a:p>
      </dsp:txBody>
      <dsp:txXfrm>
        <a:off x="6966633" y="4781938"/>
        <a:ext cx="2553908" cy="2043126"/>
      </dsp:txXfrm>
    </dsp:sp>
    <dsp:sp modelId="{D5FD8C22-FDA2-4364-89C4-FE35D24E53D9}">
      <dsp:nvSpPr>
        <dsp:cNvPr id="0" name=""/>
        <dsp:cNvSpPr/>
      </dsp:nvSpPr>
      <dsp:spPr>
        <a:xfrm>
          <a:off x="1245878" y="1002153"/>
          <a:ext cx="8581132" cy="8581132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 smtClean="0"/>
            <a:t>Gruppo IV</a:t>
          </a:r>
          <a:endParaRPr lang="it-IT" sz="4000" u="none" kern="1200" dirty="0" smtClean="0">
            <a:solidFill>
              <a:srgbClr val="000099"/>
            </a:solidFill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u="none" kern="1200" dirty="0" smtClean="0">
              <a:solidFill>
                <a:srgbClr val="000099"/>
              </a:solidFill>
            </a:rPr>
            <a:t>Fisica Teorica</a:t>
          </a:r>
          <a:endParaRPr lang="it-IT" sz="2800" kern="1200" dirty="0"/>
        </a:p>
      </dsp:txBody>
      <dsp:txXfrm>
        <a:off x="4310568" y="7029377"/>
        <a:ext cx="2451752" cy="2247439"/>
      </dsp:txXfrm>
    </dsp:sp>
    <dsp:sp modelId="{5D845661-5B8F-4BE8-8E5F-ED823E5AE08E}">
      <dsp:nvSpPr>
        <dsp:cNvPr id="0" name=""/>
        <dsp:cNvSpPr/>
      </dsp:nvSpPr>
      <dsp:spPr>
        <a:xfrm>
          <a:off x="1051781" y="861177"/>
          <a:ext cx="8581132" cy="8581132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 smtClean="0"/>
            <a:t>Gruppo V</a:t>
          </a:r>
          <a:endParaRPr lang="it-IT" sz="4000" u="none" kern="1200" dirty="0" smtClean="0">
            <a:solidFill>
              <a:srgbClr val="000099"/>
            </a:solidFill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u="none" kern="1200" dirty="0" smtClean="0">
              <a:solidFill>
                <a:srgbClr val="000099"/>
              </a:solidFill>
            </a:rPr>
            <a:t>Ricerche tecnologiche e interdisciplinari</a:t>
          </a:r>
          <a:endParaRPr lang="it-IT" sz="2800" kern="1200" dirty="0"/>
        </a:p>
      </dsp:txBody>
      <dsp:txXfrm>
        <a:off x="1552347" y="4781938"/>
        <a:ext cx="2553908" cy="2043126"/>
      </dsp:txXfrm>
    </dsp:sp>
    <dsp:sp modelId="{F7B6B650-4CB6-436C-9F0D-20C1EFBF8030}">
      <dsp:nvSpPr>
        <dsp:cNvPr id="0" name=""/>
        <dsp:cNvSpPr/>
      </dsp:nvSpPr>
      <dsp:spPr>
        <a:xfrm>
          <a:off x="1125334" y="632347"/>
          <a:ext cx="8581132" cy="8581132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 smtClean="0"/>
            <a:t>Gruppo I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u="none" kern="1200" dirty="0" smtClean="0">
              <a:solidFill>
                <a:srgbClr val="000099"/>
              </a:solidFill>
            </a:rPr>
            <a:t>Fisica  Sperimentale Subnucleare</a:t>
          </a:r>
        </a:p>
      </dsp:txBody>
      <dsp:txXfrm>
        <a:off x="2471754" y="2074795"/>
        <a:ext cx="2758221" cy="1838814"/>
      </dsp:txXfrm>
    </dsp:sp>
    <dsp:sp modelId="{56F8901C-FF88-4AD5-A796-426586990380}">
      <dsp:nvSpPr>
        <dsp:cNvPr id="0" name=""/>
        <dsp:cNvSpPr/>
      </dsp:nvSpPr>
      <dsp:spPr>
        <a:xfrm>
          <a:off x="754229" y="101134"/>
          <a:ext cx="9643558" cy="9643558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0A3969-132D-48EE-A997-92F94EC5EFD8}">
      <dsp:nvSpPr>
        <dsp:cNvPr id="0" name=""/>
        <dsp:cNvSpPr/>
      </dsp:nvSpPr>
      <dsp:spPr>
        <a:xfrm>
          <a:off x="909355" y="329889"/>
          <a:ext cx="9643558" cy="9643558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8FF0D7-C6BB-4B15-A40F-267A5167FB7C}">
      <dsp:nvSpPr>
        <dsp:cNvPr id="0" name=""/>
        <dsp:cNvSpPr/>
      </dsp:nvSpPr>
      <dsp:spPr>
        <a:xfrm>
          <a:off x="714665" y="471296"/>
          <a:ext cx="9643558" cy="9643558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B4931E-F7C6-4D6C-A208-B1B00F18BE12}">
      <dsp:nvSpPr>
        <dsp:cNvPr id="0" name=""/>
        <dsp:cNvSpPr/>
      </dsp:nvSpPr>
      <dsp:spPr>
        <a:xfrm>
          <a:off x="519975" y="329889"/>
          <a:ext cx="9643558" cy="9643558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B7C36C-A83B-4FDF-9348-52BC4FC95CBA}">
      <dsp:nvSpPr>
        <dsp:cNvPr id="0" name=""/>
        <dsp:cNvSpPr/>
      </dsp:nvSpPr>
      <dsp:spPr>
        <a:xfrm>
          <a:off x="594525" y="101134"/>
          <a:ext cx="9643558" cy="9643558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DBD27-B839-49CC-9BD9-68401E5665BC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C1904-ADA2-4DAD-9270-B5D50AEEF7E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C1904-ADA2-4DAD-9270-B5D50AEEF7E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4010" y="9406424"/>
            <a:ext cx="18178780" cy="649056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411" y="19457689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02006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198275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1" y="6777949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341" y="9602676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0864200" y="6777949"/>
            <a:ext cx="945326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0864200" y="9602676"/>
            <a:ext cx="9453262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1" y="1205592"/>
            <a:ext cx="7036111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7" cy="2584312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9341" y="6336368"/>
            <a:ext cx="7036111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962" y="21195984"/>
            <a:ext cx="12832080" cy="250230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191962" y="2705571"/>
            <a:ext cx="12832080" cy="18167985"/>
          </a:xfrm>
        </p:spPr>
        <p:txBody>
          <a:bodyPr/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962" y="23698291"/>
            <a:ext cx="12832080" cy="3553688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629071" y="1619141"/>
            <a:ext cx="3609024" cy="3444347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2007" y="1619141"/>
            <a:ext cx="10470622" cy="3444347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  <a:prstGeom prst="rect">
            <a:avLst/>
          </a:prstGeom>
        </p:spPr>
        <p:txBody>
          <a:bodyPr vert="horz" lIns="295232" tIns="147616" rIns="295232" bIns="147616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0" y="7065332"/>
            <a:ext cx="19248120" cy="19983383"/>
          </a:xfrm>
          <a:prstGeom prst="rect">
            <a:avLst/>
          </a:prstGeom>
        </p:spPr>
        <p:txBody>
          <a:bodyPr vert="horz" lIns="295232" tIns="147616" rIns="295232" bIns="147616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9340" y="28065055"/>
            <a:ext cx="4990253" cy="1612127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BDB40-60D6-4F3D-BDF1-8017DF8A37F8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7307157" y="28065055"/>
            <a:ext cx="6772487" cy="1612127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327207" y="28065055"/>
            <a:ext cx="4990253" cy="1612127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42132-BA4E-4D22-80E1-055424562FC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323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121" indent="-1107121" algn="l" defTabSz="2952323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63" indent="-922601" algn="l" defTabSz="2952323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40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566" indent="-738081" algn="l" defTabSz="2952323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727" indent="-738081" algn="l" defTabSz="2952323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image" Target="../media/image24.png"/><Relationship Id="rId39" Type="http://schemas.openxmlformats.org/officeDocument/2006/relationships/image" Target="../media/image36.jpeg"/><Relationship Id="rId21" Type="http://schemas.openxmlformats.org/officeDocument/2006/relationships/image" Target="../media/image19.jpeg"/><Relationship Id="rId34" Type="http://schemas.openxmlformats.org/officeDocument/2006/relationships/image" Target="../media/image32.jpeg"/><Relationship Id="rId42" Type="http://schemas.openxmlformats.org/officeDocument/2006/relationships/image" Target="../media/image39.wmf"/><Relationship Id="rId47" Type="http://schemas.openxmlformats.org/officeDocument/2006/relationships/image" Target="../media/image44.wmf"/><Relationship Id="rId50" Type="http://schemas.openxmlformats.org/officeDocument/2006/relationships/image" Target="../media/image47.jpeg"/><Relationship Id="rId55" Type="http://schemas.openxmlformats.org/officeDocument/2006/relationships/diagramColors" Target="../diagrams/colors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33" Type="http://schemas.openxmlformats.org/officeDocument/2006/relationships/image" Target="../media/image31.jpeg"/><Relationship Id="rId38" Type="http://schemas.openxmlformats.org/officeDocument/2006/relationships/image" Target="../media/image35.jpeg"/><Relationship Id="rId46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29" Type="http://schemas.openxmlformats.org/officeDocument/2006/relationships/image" Target="../media/image27.jpeg"/><Relationship Id="rId41" Type="http://schemas.openxmlformats.org/officeDocument/2006/relationships/image" Target="../media/image38.jpeg"/><Relationship Id="rId54" Type="http://schemas.openxmlformats.org/officeDocument/2006/relationships/diagramQuickStyle" Target="../diagrams/quickStyle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image" Target="../media/image9.png"/><Relationship Id="rId24" Type="http://schemas.openxmlformats.org/officeDocument/2006/relationships/image" Target="../media/image22.jpeg"/><Relationship Id="rId32" Type="http://schemas.openxmlformats.org/officeDocument/2006/relationships/image" Target="../media/image30.jpeg"/><Relationship Id="rId37" Type="http://schemas.openxmlformats.org/officeDocument/2006/relationships/oleObject" Target="../embeddings/oleObject1.bin"/><Relationship Id="rId40" Type="http://schemas.openxmlformats.org/officeDocument/2006/relationships/image" Target="../media/image37.jpeg"/><Relationship Id="rId45" Type="http://schemas.openxmlformats.org/officeDocument/2006/relationships/image" Target="../media/image42.wmf"/><Relationship Id="rId53" Type="http://schemas.openxmlformats.org/officeDocument/2006/relationships/diagramLayout" Target="../diagrams/layout1.xml"/><Relationship Id="rId58" Type="http://schemas.openxmlformats.org/officeDocument/2006/relationships/image" Target="../media/image50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png"/><Relationship Id="rId28" Type="http://schemas.openxmlformats.org/officeDocument/2006/relationships/image" Target="../media/image26.jpeg"/><Relationship Id="rId36" Type="http://schemas.openxmlformats.org/officeDocument/2006/relationships/image" Target="../media/image34.jpeg"/><Relationship Id="rId49" Type="http://schemas.openxmlformats.org/officeDocument/2006/relationships/image" Target="../media/image46.jpeg"/><Relationship Id="rId57" Type="http://schemas.openxmlformats.org/officeDocument/2006/relationships/image" Target="../media/image49.pn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31" Type="http://schemas.openxmlformats.org/officeDocument/2006/relationships/image" Target="../media/image29.jpeg"/><Relationship Id="rId44" Type="http://schemas.openxmlformats.org/officeDocument/2006/relationships/image" Target="../media/image41.wmf"/><Relationship Id="rId52" Type="http://schemas.openxmlformats.org/officeDocument/2006/relationships/diagramData" Target="../diagrams/data1.xml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jpeg"/><Relationship Id="rId35" Type="http://schemas.openxmlformats.org/officeDocument/2006/relationships/image" Target="../media/image33.jpeg"/><Relationship Id="rId43" Type="http://schemas.openxmlformats.org/officeDocument/2006/relationships/image" Target="../media/image40.png"/><Relationship Id="rId48" Type="http://schemas.openxmlformats.org/officeDocument/2006/relationships/image" Target="../media/image45.jpeg"/><Relationship Id="rId56" Type="http://schemas.microsoft.com/office/2007/relationships/diagramDrawing" Target="../diagrams/drawing1.xml"/><Relationship Id="rId8" Type="http://schemas.openxmlformats.org/officeDocument/2006/relationships/image" Target="../media/image6.png"/><Relationship Id="rId51" Type="http://schemas.openxmlformats.org/officeDocument/2006/relationships/image" Target="../media/image48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Picture 55" descr="a_tot_sys01_con"/>
          <p:cNvPicPr>
            <a:picLocks noChangeAspect="1" noChangeArrowheads="1"/>
          </p:cNvPicPr>
          <p:nvPr/>
        </p:nvPicPr>
        <p:blipFill>
          <a:blip r:embed="rId4" cstate="print"/>
          <a:srcRect t="12595" b="27654"/>
          <a:stretch>
            <a:fillRect/>
          </a:stretch>
        </p:blipFill>
        <p:spPr bwMode="auto">
          <a:xfrm>
            <a:off x="14908242" y="25731417"/>
            <a:ext cx="3571900" cy="160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" name="Picture 19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050723" y="25418685"/>
            <a:ext cx="2928958" cy="187067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5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06648" y="24641241"/>
            <a:ext cx="351395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2" name="Picture 11" descr="MediSPECT-MediPROBE_2"/>
          <p:cNvPicPr>
            <a:picLocks noChangeAspect="1" noChangeArrowheads="1"/>
          </p:cNvPicPr>
          <p:nvPr/>
        </p:nvPicPr>
        <p:blipFill>
          <a:blip r:embed="rId7" cstate="print"/>
          <a:srcRect l="20708" t="31111" r="23541" b="21028"/>
          <a:stretch>
            <a:fillRect/>
          </a:stretch>
        </p:blipFill>
        <p:spPr bwMode="auto">
          <a:xfrm>
            <a:off x="2906658" y="21926597"/>
            <a:ext cx="42481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" name="Picture 19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92806" y="23641108"/>
            <a:ext cx="3429025" cy="2571769"/>
          </a:xfrm>
          <a:prstGeom prst="rect">
            <a:avLst/>
          </a:prstGeom>
        </p:spPr>
      </p:pic>
      <p:pic>
        <p:nvPicPr>
          <p:cNvPr id="252" name="Picture 4" descr="LUNA to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71666" y="23283919"/>
            <a:ext cx="3408476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ttore 1 13"/>
          <p:cNvCxnSpPr/>
          <p:nvPr/>
        </p:nvCxnSpPr>
        <p:spPr>
          <a:xfrm flipV="1">
            <a:off x="3978228" y="4209973"/>
            <a:ext cx="13287468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06" name="Group 105"/>
          <p:cNvGrpSpPr/>
          <p:nvPr/>
        </p:nvGrpSpPr>
        <p:grpSpPr>
          <a:xfrm>
            <a:off x="196776" y="180000"/>
            <a:ext cx="21131360" cy="29890800"/>
            <a:chOff x="196776" y="180000"/>
            <a:chExt cx="21131360" cy="29890800"/>
          </a:xfrm>
        </p:grpSpPr>
        <p:pic>
          <p:nvPicPr>
            <p:cNvPr id="12" name="Immagine 11" descr="infn-main_09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432937" y="180000"/>
              <a:ext cx="3895199" cy="2520000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967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 descr="start-birth-m83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83452" y="180000"/>
              <a:ext cx="2506219" cy="2520000"/>
            </a:xfrm>
            <a:prstGeom prst="rect">
              <a:avLst/>
            </a:prstGeom>
          </p:spPr>
        </p:pic>
        <p:pic>
          <p:nvPicPr>
            <p:cNvPr id="7" name="Picture 6" descr="GC-M4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83782" y="180000"/>
              <a:ext cx="2520000" cy="2520000"/>
            </a:xfrm>
            <a:prstGeom prst="rect">
              <a:avLst/>
            </a:prstGeom>
          </p:spPr>
        </p:pic>
        <p:pic>
          <p:nvPicPr>
            <p:cNvPr id="8" name="Picture 7" descr="Super-Red-star.jp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84112" y="180000"/>
              <a:ext cx="2520000" cy="2520000"/>
            </a:xfrm>
            <a:prstGeom prst="rect">
              <a:avLst/>
            </a:prstGeom>
          </p:spPr>
        </p:pic>
        <p:pic>
          <p:nvPicPr>
            <p:cNvPr id="10" name="Picture 9" descr="NGC-290.jp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027304" y="180000"/>
              <a:ext cx="2520000" cy="2520000"/>
            </a:xfrm>
            <a:prstGeom prst="rect">
              <a:avLst/>
            </a:prstGeom>
          </p:spPr>
        </p:pic>
        <p:pic>
          <p:nvPicPr>
            <p:cNvPr id="13" name="Immagine 11" descr="infn-main_09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9400" y="27550529"/>
              <a:ext cx="3895199" cy="2520000"/>
            </a:xfrm>
            <a:prstGeom prst="rect">
              <a:avLst/>
            </a:prstGeom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9081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 descr="start-birth-m83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8176" y="27550529"/>
              <a:ext cx="2506219" cy="2520000"/>
            </a:xfrm>
            <a:prstGeom prst="rect">
              <a:avLst/>
            </a:prstGeom>
          </p:spPr>
        </p:pic>
        <p:pic>
          <p:nvPicPr>
            <p:cNvPr id="18" name="Picture 17" descr="GC-M4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63650" y="27550800"/>
              <a:ext cx="2520000" cy="2520000"/>
            </a:xfrm>
            <a:prstGeom prst="rect">
              <a:avLst/>
            </a:prstGeom>
          </p:spPr>
        </p:pic>
        <p:pic>
          <p:nvPicPr>
            <p:cNvPr id="19" name="Picture 18" descr="Super-Red-star.jp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83650" y="27550800"/>
              <a:ext cx="2520000" cy="2520000"/>
            </a:xfrm>
            <a:prstGeom prst="rect">
              <a:avLst/>
            </a:prstGeom>
          </p:spPr>
        </p:pic>
        <p:pic>
          <p:nvPicPr>
            <p:cNvPr id="20" name="Picture 19" descr="NGC-290.jp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404166" y="27550800"/>
              <a:ext cx="2520000" cy="2520000"/>
            </a:xfrm>
            <a:prstGeom prst="rect">
              <a:avLst/>
            </a:prstGeom>
          </p:spPr>
        </p:pic>
        <p:pic>
          <p:nvPicPr>
            <p:cNvPr id="21" name="Picture 4" descr="LUNA to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094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_04A0054b.jp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5826" y="8710568"/>
              <a:ext cx="2502000" cy="3737555"/>
            </a:xfrm>
            <a:prstGeom prst="rect">
              <a:avLst/>
            </a:prstGeom>
          </p:spPr>
        </p:pic>
        <p:pic>
          <p:nvPicPr>
            <p:cNvPr id="25" name="Picture 24" descr="20090601_063b.jpg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9400" y="7067493"/>
              <a:ext cx="2520000" cy="1676842"/>
            </a:xfrm>
            <a:prstGeom prst="rect">
              <a:avLst/>
            </a:prstGeom>
          </p:spPr>
        </p:pic>
        <p:pic>
          <p:nvPicPr>
            <p:cNvPr id="26" name="Picture 25" descr="CE0134H.jpg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9400" y="13354037"/>
              <a:ext cx="2520000" cy="1686762"/>
            </a:xfrm>
            <a:prstGeom prst="rect">
              <a:avLst/>
            </a:prstGeom>
          </p:spPr>
        </p:pic>
        <p:pic>
          <p:nvPicPr>
            <p:cNvPr id="27" name="Picture 26" descr="LHC-CERN-over.jpg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1538" y="4558198"/>
              <a:ext cx="2520000" cy="2520000"/>
            </a:xfrm>
            <a:prstGeom prst="rect">
              <a:avLst/>
            </a:prstGeom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09400" y="14997111"/>
              <a:ext cx="2520000" cy="3360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30" name="Picture 2" descr="warp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2094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094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2094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09400" y="23069605"/>
              <a:ext cx="2520000" cy="3123775"/>
            </a:xfrm>
            <a:prstGeom prst="rect">
              <a:avLst/>
            </a:prstGeom>
            <a:noFill/>
          </p:spPr>
        </p:pic>
        <p:pic>
          <p:nvPicPr>
            <p:cNvPr id="32" name="Picture 2" descr="argo_carpet2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6270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6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6270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5" name="Picture 6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7682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1028" descr="figure1-raw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8627000" y="2661002"/>
              <a:ext cx="2520000" cy="2049037"/>
            </a:xfrm>
            <a:prstGeom prst="rect">
              <a:avLst/>
            </a:prstGeom>
            <a:noFill/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8627000" y="16497309"/>
              <a:ext cx="2520000" cy="271464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186270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41" name="Picture 11" descr="aerial"/>
            <p:cNvPicPr>
              <a:picLocks noChangeAspect="1" noChangeArrowheads="1"/>
            </p:cNvPicPr>
            <p:nvPr/>
          </p:nvPicPr>
          <p:blipFill>
            <a:blip r:embed="rId31" cstate="print"/>
            <a:srcRect/>
            <a:stretch>
              <a:fillRect/>
            </a:stretch>
          </p:blipFill>
          <p:spPr bwMode="auto">
            <a:xfrm>
              <a:off x="186270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4" descr="IMG_6982"/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186270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46" name="Picture 6" descr="DSC_7807.JPG"/>
            <p:cNvPicPr>
              <a:picLocks noChangeAspect="1"/>
            </p:cNvPicPr>
            <p:nvPr/>
          </p:nvPicPr>
          <p:blipFill>
            <a:blip r:embed="rId33" cstate="print"/>
            <a:srcRect/>
            <a:stretch>
              <a:fillRect/>
            </a:stretch>
          </p:blipFill>
          <p:spPr bwMode="auto">
            <a:xfrm>
              <a:off x="186270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Immagine 47" descr="lancio_2.jpg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627780" y="21355093"/>
              <a:ext cx="2514069" cy="3429024"/>
            </a:xfrm>
            <a:prstGeom prst="rect">
              <a:avLst/>
            </a:prstGeom>
          </p:spPr>
        </p:pic>
        <p:pic>
          <p:nvPicPr>
            <p:cNvPr id="49" name="Picture 8"/>
            <p:cNvPicPr>
              <a:picLocks noChangeAspect="1" noChangeArrowheads="1"/>
            </p:cNvPicPr>
            <p:nvPr/>
          </p:nvPicPr>
          <p:blipFill>
            <a:blip r:embed="rId35" cstate="print"/>
            <a:srcRect/>
            <a:stretch>
              <a:fillRect/>
            </a:stretch>
          </p:blipFill>
          <p:spPr bwMode="auto">
            <a:xfrm>
              <a:off x="18627779" y="24784117"/>
              <a:ext cx="2520000" cy="2169999"/>
            </a:xfrm>
            <a:prstGeom prst="rect">
              <a:avLst/>
            </a:prstGeom>
            <a:noFill/>
          </p:spPr>
        </p:pic>
        <p:pic>
          <p:nvPicPr>
            <p:cNvPr id="11" name="Picture 4" descr="circe1.jpg"/>
            <p:cNvPicPr>
              <a:picLocks noChangeAspect="1"/>
            </p:cNvPicPr>
            <p:nvPr/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2094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8" name="Rectangle 3"/>
          <p:cNvSpPr>
            <a:spLocks noChangeArrowheads="1"/>
          </p:cNvSpPr>
          <p:nvPr/>
        </p:nvSpPr>
        <p:spPr bwMode="auto">
          <a:xfrm>
            <a:off x="3120972" y="2852651"/>
            <a:ext cx="1500198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8000" b="1" cap="small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La sezione di napoli dell’INFN</a:t>
            </a:r>
            <a:endParaRPr lang="it-IT" sz="8000" b="1" cap="small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93" name="Object 2"/>
          <p:cNvGraphicFramePr>
            <a:graphicFrameLocks noChangeAspect="1"/>
          </p:cNvGraphicFramePr>
          <p:nvPr/>
        </p:nvGraphicFramePr>
        <p:xfrm>
          <a:off x="3335299" y="5238747"/>
          <a:ext cx="9144000" cy="5827713"/>
        </p:xfrm>
        <a:graphic>
          <a:graphicData uri="http://schemas.openxmlformats.org/presentationml/2006/ole">
            <p:oleObj spid="_x0000_s1026" name="Image" r:id="rId37" imgW="10801829" imgH="5405488" progId="">
              <p:embed/>
            </p:oleObj>
          </a:graphicData>
        </a:graphic>
      </p:graphicFrame>
      <p:sp>
        <p:nvSpPr>
          <p:cNvPr id="94" name="Line 3"/>
          <p:cNvSpPr>
            <a:spLocks noChangeShapeType="1"/>
          </p:cNvSpPr>
          <p:nvPr/>
        </p:nvSpPr>
        <p:spPr bwMode="auto">
          <a:xfrm flipV="1">
            <a:off x="6764350" y="7050061"/>
            <a:ext cx="1143000" cy="1524000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09" name="Text Box 4"/>
          <p:cNvSpPr txBox="1">
            <a:spLocks noChangeArrowheads="1"/>
          </p:cNvSpPr>
          <p:nvPr/>
        </p:nvSpPr>
        <p:spPr bwMode="auto">
          <a:xfrm>
            <a:off x="5438788" y="6915123"/>
            <a:ext cx="7159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FFFF00"/>
                </a:solidFill>
              </a:rPr>
              <a:t>BABAR</a:t>
            </a:r>
          </a:p>
        </p:txBody>
      </p:sp>
      <p:sp>
        <p:nvSpPr>
          <p:cNvPr id="112" name="Text Box 5"/>
          <p:cNvSpPr txBox="1">
            <a:spLocks noChangeArrowheads="1"/>
          </p:cNvSpPr>
          <p:nvPr/>
        </p:nvSpPr>
        <p:spPr bwMode="auto">
          <a:xfrm>
            <a:off x="6459550" y="6618261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 u="none">
                <a:solidFill>
                  <a:srgbClr val="FFFF00"/>
                </a:solidFill>
              </a:rPr>
              <a:t>CMS </a:t>
            </a:r>
          </a:p>
        </p:txBody>
      </p:sp>
      <p:sp>
        <p:nvSpPr>
          <p:cNvPr id="113" name="Text Box 6"/>
          <p:cNvSpPr txBox="1">
            <a:spLocks noChangeArrowheads="1"/>
          </p:cNvSpPr>
          <p:nvPr/>
        </p:nvSpPr>
        <p:spPr bwMode="auto">
          <a:xfrm>
            <a:off x="6178563" y="6991323"/>
            <a:ext cx="835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FFFF00"/>
                </a:solidFill>
              </a:rPr>
              <a:t>     KLOE</a:t>
            </a:r>
          </a:p>
          <a:p>
            <a:r>
              <a:rPr lang="it-IT" sz="1200" b="1" u="none">
                <a:solidFill>
                  <a:srgbClr val="FFFF00"/>
                </a:solidFill>
              </a:rPr>
              <a:t>SUPER-B</a:t>
            </a:r>
          </a:p>
        </p:txBody>
      </p:sp>
      <p:sp>
        <p:nvSpPr>
          <p:cNvPr id="114" name="Text Box 7"/>
          <p:cNvSpPr txBox="1">
            <a:spLocks noChangeArrowheads="1"/>
          </p:cNvSpPr>
          <p:nvPr/>
        </p:nvSpPr>
        <p:spPr bwMode="auto">
          <a:xfrm>
            <a:off x="6094425" y="8994748"/>
            <a:ext cx="7334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AUGER</a:t>
            </a:r>
          </a:p>
          <a:p>
            <a:r>
              <a:rPr lang="it-IT" sz="1200" b="1" u="none">
                <a:solidFill>
                  <a:srgbClr val="66FF33"/>
                </a:solidFill>
              </a:rPr>
              <a:t>   BENE</a:t>
            </a:r>
          </a:p>
          <a:p>
            <a:r>
              <a:rPr lang="it-IT" sz="1200" b="1" u="none">
                <a:solidFill>
                  <a:srgbClr val="66FF33"/>
                </a:solidFill>
              </a:rPr>
              <a:t>     T2K</a:t>
            </a:r>
          </a:p>
        </p:txBody>
      </p:sp>
      <p:sp>
        <p:nvSpPr>
          <p:cNvPr id="115" name="Text Box 8"/>
          <p:cNvSpPr txBox="1">
            <a:spLocks noChangeArrowheads="1"/>
          </p:cNvSpPr>
          <p:nvPr/>
        </p:nvSpPr>
        <p:spPr bwMode="auto">
          <a:xfrm>
            <a:off x="6064263" y="7553298"/>
            <a:ext cx="7000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VIRGO</a:t>
            </a:r>
          </a:p>
        </p:txBody>
      </p:sp>
      <p:sp>
        <p:nvSpPr>
          <p:cNvPr id="116" name="Text Box 9"/>
          <p:cNvSpPr txBox="1">
            <a:spLocks noChangeArrowheads="1"/>
          </p:cNvSpPr>
          <p:nvPr/>
        </p:nvSpPr>
        <p:spPr bwMode="auto">
          <a:xfrm>
            <a:off x="6075375" y="7875561"/>
            <a:ext cx="7731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 OPERA</a:t>
            </a:r>
          </a:p>
          <a:p>
            <a:r>
              <a:rPr lang="it-IT" sz="1200" b="1" u="none">
                <a:solidFill>
                  <a:srgbClr val="66FF33"/>
                </a:solidFill>
              </a:rPr>
              <a:t>ICARUS</a:t>
            </a:r>
          </a:p>
          <a:p>
            <a:r>
              <a:rPr lang="it-IT" sz="1200" b="1" u="none">
                <a:solidFill>
                  <a:srgbClr val="66FF33"/>
                </a:solidFill>
              </a:rPr>
              <a:t>   WARP</a:t>
            </a:r>
          </a:p>
          <a:p>
            <a:r>
              <a:rPr lang="it-IT" sz="1200" b="1" u="none">
                <a:solidFill>
                  <a:srgbClr val="66FF33"/>
                </a:solidFill>
              </a:rPr>
              <a:t>   NEMO</a:t>
            </a:r>
          </a:p>
        </p:txBody>
      </p:sp>
      <p:sp>
        <p:nvSpPr>
          <p:cNvPr id="117" name="Text Box 10"/>
          <p:cNvSpPr txBox="1">
            <a:spLocks noChangeArrowheads="1"/>
          </p:cNvSpPr>
          <p:nvPr/>
        </p:nvSpPr>
        <p:spPr bwMode="auto">
          <a:xfrm>
            <a:off x="6178563" y="8778848"/>
            <a:ext cx="64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ARGO</a:t>
            </a:r>
          </a:p>
        </p:txBody>
      </p:sp>
      <p:sp>
        <p:nvSpPr>
          <p:cNvPr id="118" name="Text Box 11"/>
          <p:cNvSpPr txBox="1">
            <a:spLocks noChangeArrowheads="1"/>
          </p:cNvSpPr>
          <p:nvPr/>
        </p:nvSpPr>
        <p:spPr bwMode="auto">
          <a:xfrm>
            <a:off x="8440750" y="6129311"/>
            <a:ext cx="6143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ERNA</a:t>
            </a:r>
          </a:p>
        </p:txBody>
      </p:sp>
      <p:sp>
        <p:nvSpPr>
          <p:cNvPr id="119" name="Text Box 12"/>
          <p:cNvSpPr txBox="1">
            <a:spLocks noChangeArrowheads="1"/>
          </p:cNvSpPr>
          <p:nvPr/>
        </p:nvSpPr>
        <p:spPr bwMode="auto">
          <a:xfrm>
            <a:off x="6307150" y="6488086"/>
            <a:ext cx="76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 u="none">
                <a:solidFill>
                  <a:srgbClr val="FFFF00"/>
                </a:solidFill>
              </a:rPr>
              <a:t>ATLAS</a:t>
            </a:r>
          </a:p>
        </p:txBody>
      </p:sp>
      <p:sp>
        <p:nvSpPr>
          <p:cNvPr id="120" name="Line 13"/>
          <p:cNvSpPr>
            <a:spLocks noChangeShapeType="1"/>
          </p:cNvSpPr>
          <p:nvPr/>
        </p:nvSpPr>
        <p:spPr bwMode="auto">
          <a:xfrm>
            <a:off x="6970725" y="6618261"/>
            <a:ext cx="708025" cy="68262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1" name="Line 14"/>
          <p:cNvSpPr>
            <a:spLocks noChangeShapeType="1"/>
          </p:cNvSpPr>
          <p:nvPr/>
        </p:nvSpPr>
        <p:spPr bwMode="auto">
          <a:xfrm flipV="1">
            <a:off x="6970725" y="6686523"/>
            <a:ext cx="708025" cy="2190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2" name="Line 15"/>
          <p:cNvSpPr>
            <a:spLocks noChangeShapeType="1"/>
          </p:cNvSpPr>
          <p:nvPr/>
        </p:nvSpPr>
        <p:spPr bwMode="auto">
          <a:xfrm flipV="1">
            <a:off x="6992950" y="6915123"/>
            <a:ext cx="9144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3" name="Line 16"/>
          <p:cNvSpPr>
            <a:spLocks noChangeShapeType="1"/>
          </p:cNvSpPr>
          <p:nvPr/>
        </p:nvSpPr>
        <p:spPr bwMode="auto">
          <a:xfrm flipH="1">
            <a:off x="3563950" y="7067523"/>
            <a:ext cx="19050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4" name="Line 17"/>
          <p:cNvSpPr>
            <a:spLocks noChangeShapeType="1"/>
          </p:cNvSpPr>
          <p:nvPr/>
        </p:nvSpPr>
        <p:spPr bwMode="auto">
          <a:xfrm flipV="1">
            <a:off x="6764350" y="6838923"/>
            <a:ext cx="1143000" cy="1371600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5" name="Line 18"/>
          <p:cNvSpPr>
            <a:spLocks noChangeShapeType="1"/>
          </p:cNvSpPr>
          <p:nvPr/>
        </p:nvSpPr>
        <p:spPr bwMode="auto">
          <a:xfrm flipV="1">
            <a:off x="6683388" y="6838923"/>
            <a:ext cx="1071562" cy="858838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6" name="Line 19"/>
          <p:cNvSpPr>
            <a:spLocks noChangeShapeType="1"/>
          </p:cNvSpPr>
          <p:nvPr/>
        </p:nvSpPr>
        <p:spPr bwMode="auto">
          <a:xfrm flipH="1">
            <a:off x="5316550" y="9210648"/>
            <a:ext cx="862013" cy="828675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7" name="Line 20"/>
          <p:cNvSpPr>
            <a:spLocks noChangeShapeType="1"/>
          </p:cNvSpPr>
          <p:nvPr/>
        </p:nvSpPr>
        <p:spPr bwMode="auto">
          <a:xfrm flipV="1">
            <a:off x="6754825" y="7448523"/>
            <a:ext cx="3514725" cy="1473200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28" name="Line 21"/>
          <p:cNvSpPr>
            <a:spLocks noChangeShapeType="1"/>
          </p:cNvSpPr>
          <p:nvPr/>
        </p:nvSpPr>
        <p:spPr bwMode="auto">
          <a:xfrm flipH="1">
            <a:off x="7754950" y="6305523"/>
            <a:ext cx="7620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9" name="Text Box 22"/>
          <p:cNvSpPr txBox="1">
            <a:spLocks noChangeArrowheads="1"/>
          </p:cNvSpPr>
          <p:nvPr/>
        </p:nvSpPr>
        <p:spPr bwMode="auto">
          <a:xfrm>
            <a:off x="8440750" y="6305523"/>
            <a:ext cx="614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LUNA</a:t>
            </a:r>
          </a:p>
        </p:txBody>
      </p:sp>
      <p:sp>
        <p:nvSpPr>
          <p:cNvPr id="130" name="Line 23"/>
          <p:cNvSpPr>
            <a:spLocks noChangeShapeType="1"/>
          </p:cNvSpPr>
          <p:nvPr/>
        </p:nvSpPr>
        <p:spPr bwMode="auto">
          <a:xfrm flipH="1">
            <a:off x="7907350" y="6457923"/>
            <a:ext cx="609600" cy="381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1" name="Line 24"/>
          <p:cNvSpPr>
            <a:spLocks noChangeShapeType="1"/>
          </p:cNvSpPr>
          <p:nvPr/>
        </p:nvSpPr>
        <p:spPr bwMode="auto">
          <a:xfrm flipH="1">
            <a:off x="7754950" y="6457923"/>
            <a:ext cx="7620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2" name="Text Box 25"/>
          <p:cNvSpPr txBox="1">
            <a:spLocks noChangeArrowheads="1"/>
          </p:cNvSpPr>
          <p:nvPr/>
        </p:nvSpPr>
        <p:spPr bwMode="auto">
          <a:xfrm>
            <a:off x="8440750" y="5954686"/>
            <a:ext cx="811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GAMMA</a:t>
            </a:r>
          </a:p>
        </p:txBody>
      </p:sp>
      <p:sp>
        <p:nvSpPr>
          <p:cNvPr id="133" name="Line 26"/>
          <p:cNvSpPr>
            <a:spLocks noChangeShapeType="1"/>
          </p:cNvSpPr>
          <p:nvPr/>
        </p:nvSpPr>
        <p:spPr bwMode="auto">
          <a:xfrm flipH="1">
            <a:off x="7754950" y="6153123"/>
            <a:ext cx="762000" cy="457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4" name="Line 27"/>
          <p:cNvSpPr>
            <a:spLocks noChangeShapeType="1"/>
          </p:cNvSpPr>
          <p:nvPr/>
        </p:nvSpPr>
        <p:spPr bwMode="auto">
          <a:xfrm flipH="1">
            <a:off x="7831150" y="6153123"/>
            <a:ext cx="685800" cy="609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5" name="Text Box 28"/>
          <p:cNvSpPr txBox="1">
            <a:spLocks noChangeArrowheads="1"/>
          </p:cNvSpPr>
          <p:nvPr/>
        </p:nvSpPr>
        <p:spPr bwMode="auto">
          <a:xfrm>
            <a:off x="8440750" y="6488086"/>
            <a:ext cx="784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PRISMA</a:t>
            </a:r>
          </a:p>
        </p:txBody>
      </p:sp>
      <p:sp>
        <p:nvSpPr>
          <p:cNvPr id="136" name="Text Box 29"/>
          <p:cNvSpPr txBox="1">
            <a:spLocks noChangeArrowheads="1"/>
          </p:cNvSpPr>
          <p:nvPr/>
        </p:nvSpPr>
        <p:spPr bwMode="auto">
          <a:xfrm>
            <a:off x="8440750" y="6792886"/>
            <a:ext cx="7921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ISOSPIN</a:t>
            </a:r>
          </a:p>
        </p:txBody>
      </p:sp>
      <p:sp>
        <p:nvSpPr>
          <p:cNvPr id="137" name="Line 30"/>
          <p:cNvSpPr>
            <a:spLocks noChangeShapeType="1"/>
          </p:cNvSpPr>
          <p:nvPr/>
        </p:nvSpPr>
        <p:spPr bwMode="auto">
          <a:xfrm flipH="1">
            <a:off x="7907350" y="6915123"/>
            <a:ext cx="6096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8" name="Text Box 31"/>
          <p:cNvSpPr txBox="1">
            <a:spLocks noChangeArrowheads="1"/>
          </p:cNvSpPr>
          <p:nvPr/>
        </p:nvSpPr>
        <p:spPr bwMode="auto">
          <a:xfrm>
            <a:off x="8440750" y="6640486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NUCL-EX</a:t>
            </a:r>
          </a:p>
        </p:txBody>
      </p:sp>
      <p:sp>
        <p:nvSpPr>
          <p:cNvPr id="139" name="Line 32"/>
          <p:cNvSpPr>
            <a:spLocks noChangeShapeType="1"/>
          </p:cNvSpPr>
          <p:nvPr/>
        </p:nvSpPr>
        <p:spPr bwMode="auto">
          <a:xfrm flipH="1">
            <a:off x="7907350" y="6762723"/>
            <a:ext cx="60960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0" name="Line 33"/>
          <p:cNvSpPr>
            <a:spLocks noChangeShapeType="1"/>
          </p:cNvSpPr>
          <p:nvPr/>
        </p:nvSpPr>
        <p:spPr bwMode="auto">
          <a:xfrm flipH="1" flipV="1">
            <a:off x="7831150" y="6762723"/>
            <a:ext cx="6858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1" name="Line 34"/>
          <p:cNvSpPr>
            <a:spLocks noChangeShapeType="1"/>
          </p:cNvSpPr>
          <p:nvPr/>
        </p:nvSpPr>
        <p:spPr bwMode="auto">
          <a:xfrm flipH="1" flipV="1">
            <a:off x="7450150" y="6610323"/>
            <a:ext cx="10668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2" name="Text Box 35"/>
          <p:cNvSpPr txBox="1">
            <a:spLocks noChangeArrowheads="1"/>
          </p:cNvSpPr>
          <p:nvPr/>
        </p:nvSpPr>
        <p:spPr bwMode="auto">
          <a:xfrm>
            <a:off x="8440750" y="5695923"/>
            <a:ext cx="1206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EDEN-FIESTA</a:t>
            </a:r>
          </a:p>
        </p:txBody>
      </p:sp>
      <p:sp>
        <p:nvSpPr>
          <p:cNvPr id="143" name="Line 36"/>
          <p:cNvSpPr>
            <a:spLocks noChangeShapeType="1"/>
          </p:cNvSpPr>
          <p:nvPr/>
        </p:nvSpPr>
        <p:spPr bwMode="auto">
          <a:xfrm flipH="1">
            <a:off x="7831150" y="5848323"/>
            <a:ext cx="685800" cy="914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4" name="Line 37"/>
          <p:cNvSpPr>
            <a:spLocks noChangeShapeType="1"/>
          </p:cNvSpPr>
          <p:nvPr/>
        </p:nvSpPr>
        <p:spPr bwMode="auto">
          <a:xfrm flipH="1">
            <a:off x="8364550" y="5848323"/>
            <a:ext cx="15240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5" name="Text Box 38"/>
          <p:cNvSpPr txBox="1">
            <a:spLocks noChangeArrowheads="1"/>
          </p:cNvSpPr>
          <p:nvPr/>
        </p:nvSpPr>
        <p:spPr bwMode="auto">
          <a:xfrm>
            <a:off x="8440750" y="5467323"/>
            <a:ext cx="784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EXOTIC</a:t>
            </a:r>
          </a:p>
        </p:txBody>
      </p:sp>
      <p:sp>
        <p:nvSpPr>
          <p:cNvPr id="146" name="Line 39"/>
          <p:cNvSpPr>
            <a:spLocks noChangeShapeType="1"/>
          </p:cNvSpPr>
          <p:nvPr/>
        </p:nvSpPr>
        <p:spPr bwMode="auto">
          <a:xfrm flipH="1">
            <a:off x="7450150" y="5619723"/>
            <a:ext cx="1066800" cy="990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7" name="Line 40"/>
          <p:cNvSpPr>
            <a:spLocks noChangeShapeType="1"/>
          </p:cNvSpPr>
          <p:nvPr/>
        </p:nvSpPr>
        <p:spPr bwMode="auto">
          <a:xfrm flipH="1">
            <a:off x="7831150" y="5619723"/>
            <a:ext cx="685800" cy="1143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8" name="Line 41"/>
          <p:cNvSpPr>
            <a:spLocks noChangeShapeType="1"/>
          </p:cNvSpPr>
          <p:nvPr/>
        </p:nvSpPr>
        <p:spPr bwMode="auto">
          <a:xfrm flipH="1">
            <a:off x="7907350" y="5619723"/>
            <a:ext cx="609600" cy="1447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9" name="Line 42"/>
          <p:cNvSpPr>
            <a:spLocks noChangeShapeType="1"/>
          </p:cNvSpPr>
          <p:nvPr/>
        </p:nvSpPr>
        <p:spPr bwMode="auto">
          <a:xfrm>
            <a:off x="9126550" y="5619723"/>
            <a:ext cx="2590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0" name="Line 43"/>
          <p:cNvSpPr>
            <a:spLocks noChangeShapeType="1"/>
          </p:cNvSpPr>
          <p:nvPr/>
        </p:nvSpPr>
        <p:spPr bwMode="auto">
          <a:xfrm flipV="1">
            <a:off x="6764350" y="6838923"/>
            <a:ext cx="1143000" cy="1143000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51" name="Line 44"/>
          <p:cNvSpPr>
            <a:spLocks noChangeShapeType="1"/>
          </p:cNvSpPr>
          <p:nvPr/>
        </p:nvSpPr>
        <p:spPr bwMode="auto">
          <a:xfrm flipV="1">
            <a:off x="6764350" y="6838923"/>
            <a:ext cx="1143000" cy="1524000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52" name="Line 45"/>
          <p:cNvSpPr>
            <a:spLocks noChangeShapeType="1"/>
          </p:cNvSpPr>
          <p:nvPr/>
        </p:nvSpPr>
        <p:spPr bwMode="auto">
          <a:xfrm flipH="1">
            <a:off x="4706950" y="5619723"/>
            <a:ext cx="3810000" cy="1295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3" name="Text Box 47"/>
          <p:cNvSpPr txBox="1">
            <a:spLocks noChangeArrowheads="1"/>
          </p:cNvSpPr>
          <p:nvPr/>
        </p:nvSpPr>
        <p:spPr bwMode="auto">
          <a:xfrm>
            <a:off x="8135950" y="6000723"/>
            <a:ext cx="4159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JYFL</a:t>
            </a:r>
          </a:p>
        </p:txBody>
      </p:sp>
      <p:sp>
        <p:nvSpPr>
          <p:cNvPr id="154" name="Text Box 48"/>
          <p:cNvSpPr txBox="1">
            <a:spLocks noChangeArrowheads="1"/>
          </p:cNvSpPr>
          <p:nvPr/>
        </p:nvSpPr>
        <p:spPr bwMode="auto">
          <a:xfrm>
            <a:off x="11412550" y="6915123"/>
            <a:ext cx="4937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RIKEN</a:t>
            </a:r>
          </a:p>
        </p:txBody>
      </p:sp>
      <p:sp>
        <p:nvSpPr>
          <p:cNvPr id="155" name="Text Box 49"/>
          <p:cNvSpPr txBox="1">
            <a:spLocks noChangeArrowheads="1"/>
          </p:cNvSpPr>
          <p:nvPr/>
        </p:nvSpPr>
        <p:spPr bwMode="auto">
          <a:xfrm>
            <a:off x="7602550" y="6457923"/>
            <a:ext cx="34766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GSI</a:t>
            </a:r>
          </a:p>
        </p:txBody>
      </p:sp>
      <p:sp>
        <p:nvSpPr>
          <p:cNvPr id="156" name="Line 50"/>
          <p:cNvSpPr>
            <a:spLocks noChangeShapeType="1"/>
          </p:cNvSpPr>
          <p:nvPr/>
        </p:nvSpPr>
        <p:spPr bwMode="auto">
          <a:xfrm flipH="1">
            <a:off x="7450150" y="6153123"/>
            <a:ext cx="1066800" cy="457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7" name="Line 51"/>
          <p:cNvSpPr>
            <a:spLocks noChangeShapeType="1"/>
          </p:cNvSpPr>
          <p:nvPr/>
        </p:nvSpPr>
        <p:spPr bwMode="auto">
          <a:xfrm flipH="1">
            <a:off x="4706950" y="6153123"/>
            <a:ext cx="3810000" cy="762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8" name="Line 52"/>
          <p:cNvSpPr>
            <a:spLocks noChangeShapeType="1"/>
          </p:cNvSpPr>
          <p:nvPr/>
        </p:nvSpPr>
        <p:spPr bwMode="auto">
          <a:xfrm flipH="1" flipV="1">
            <a:off x="7450150" y="6610323"/>
            <a:ext cx="106680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9" name="Text Box 53"/>
          <p:cNvSpPr txBox="1">
            <a:spLocks noChangeArrowheads="1"/>
          </p:cNvSpPr>
          <p:nvPr/>
        </p:nvSpPr>
        <p:spPr bwMode="auto">
          <a:xfrm>
            <a:off x="7754950" y="6991323"/>
            <a:ext cx="3762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LNS</a:t>
            </a:r>
          </a:p>
        </p:txBody>
      </p:sp>
      <p:sp>
        <p:nvSpPr>
          <p:cNvPr id="160" name="Text Box 54"/>
          <p:cNvSpPr txBox="1">
            <a:spLocks noChangeArrowheads="1"/>
          </p:cNvSpPr>
          <p:nvPr/>
        </p:nvSpPr>
        <p:spPr bwMode="auto">
          <a:xfrm>
            <a:off x="7145350" y="6457923"/>
            <a:ext cx="4984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GANIL</a:t>
            </a:r>
          </a:p>
        </p:txBody>
      </p:sp>
      <p:sp>
        <p:nvSpPr>
          <p:cNvPr id="161" name="Text Box 55"/>
          <p:cNvSpPr txBox="1">
            <a:spLocks noChangeArrowheads="1"/>
          </p:cNvSpPr>
          <p:nvPr/>
        </p:nvSpPr>
        <p:spPr bwMode="auto">
          <a:xfrm>
            <a:off x="4467238" y="6853211"/>
            <a:ext cx="3921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ANL</a:t>
            </a:r>
          </a:p>
        </p:txBody>
      </p:sp>
      <p:sp>
        <p:nvSpPr>
          <p:cNvPr id="162" name="Text Box 56"/>
          <p:cNvSpPr txBox="1">
            <a:spLocks noChangeArrowheads="1"/>
          </p:cNvSpPr>
          <p:nvPr/>
        </p:nvSpPr>
        <p:spPr bwMode="auto">
          <a:xfrm>
            <a:off x="7839088" y="6700811"/>
            <a:ext cx="4492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LNGS</a:t>
            </a:r>
          </a:p>
        </p:txBody>
      </p:sp>
      <p:sp>
        <p:nvSpPr>
          <p:cNvPr id="163" name="Text Box 57"/>
          <p:cNvSpPr txBox="1">
            <a:spLocks noChangeArrowheads="1"/>
          </p:cNvSpPr>
          <p:nvPr/>
        </p:nvSpPr>
        <p:spPr bwMode="auto">
          <a:xfrm>
            <a:off x="7602550" y="6305523"/>
            <a:ext cx="381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DTL</a:t>
            </a:r>
          </a:p>
        </p:txBody>
      </p:sp>
      <p:sp>
        <p:nvSpPr>
          <p:cNvPr id="164" name="Text Box 58"/>
          <p:cNvSpPr txBox="1">
            <a:spLocks noChangeArrowheads="1"/>
          </p:cNvSpPr>
          <p:nvPr/>
        </p:nvSpPr>
        <p:spPr bwMode="auto">
          <a:xfrm>
            <a:off x="7283463" y="6624611"/>
            <a:ext cx="4714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b="1" u="none">
                <a:solidFill>
                  <a:schemeClr val="bg1"/>
                </a:solidFill>
              </a:rPr>
              <a:t>CERN</a:t>
            </a:r>
          </a:p>
        </p:txBody>
      </p:sp>
      <p:sp>
        <p:nvSpPr>
          <p:cNvPr id="165" name="Text Box 59"/>
          <p:cNvSpPr txBox="1">
            <a:spLocks noChangeArrowheads="1"/>
          </p:cNvSpPr>
          <p:nvPr/>
        </p:nvSpPr>
        <p:spPr bwMode="auto">
          <a:xfrm>
            <a:off x="11412550" y="7219923"/>
            <a:ext cx="495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JPARK</a:t>
            </a:r>
          </a:p>
        </p:txBody>
      </p:sp>
      <p:sp>
        <p:nvSpPr>
          <p:cNvPr id="166" name="Text Box 60"/>
          <p:cNvSpPr txBox="1">
            <a:spLocks noChangeArrowheads="1"/>
          </p:cNvSpPr>
          <p:nvPr/>
        </p:nvSpPr>
        <p:spPr bwMode="auto">
          <a:xfrm>
            <a:off x="8986850" y="9426548"/>
            <a:ext cx="3373438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 u="none">
                <a:solidFill>
                  <a:schemeClr val="bg1"/>
                </a:solidFill>
              </a:rPr>
              <a:t>TECHNOLOGY - INTERDISCIPLINARY APPLICATIONS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 Accelerators, Beams, Detectors, Electronics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 Imaging for Medical Applications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 Nuclear Technologies for Environment , Materials 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GRID Computing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Radioprotection, Nanotechnologies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UE Projects: CARE, ILIAS, KM3NET, EURISOL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INFN Strategy Programs: NTA, SPES, EXCYT, ELN,</a:t>
            </a:r>
          </a:p>
          <a:p>
            <a:r>
              <a:rPr lang="it-IT" sz="1000" b="1" u="none">
                <a:solidFill>
                  <a:schemeClr val="bg1"/>
                </a:solidFill>
              </a:rPr>
              <a:t>   NTA,  SPARC, APE, GRID</a:t>
            </a:r>
          </a:p>
        </p:txBody>
      </p:sp>
      <p:sp>
        <p:nvSpPr>
          <p:cNvPr id="167" name="Text Box 61"/>
          <p:cNvSpPr txBox="1">
            <a:spLocks noChangeArrowheads="1"/>
          </p:cNvSpPr>
          <p:nvPr/>
        </p:nvSpPr>
        <p:spPr bwMode="auto">
          <a:xfrm>
            <a:off x="4935550" y="9658323"/>
            <a:ext cx="68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Observ. Sud</a:t>
            </a:r>
          </a:p>
          <a:p>
            <a:r>
              <a:rPr lang="it-IT" sz="800" u="none">
                <a:solidFill>
                  <a:schemeClr val="bg1"/>
                </a:solidFill>
              </a:rPr>
              <a:t>Malargue</a:t>
            </a:r>
          </a:p>
        </p:txBody>
      </p:sp>
      <p:sp>
        <p:nvSpPr>
          <p:cNvPr id="168" name="Text Box 62"/>
          <p:cNvSpPr txBox="1">
            <a:spLocks noChangeArrowheads="1"/>
          </p:cNvSpPr>
          <p:nvPr/>
        </p:nvSpPr>
        <p:spPr bwMode="auto">
          <a:xfrm>
            <a:off x="9964750" y="7448523"/>
            <a:ext cx="8667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b="1" u="none">
                <a:solidFill>
                  <a:schemeClr val="bg1"/>
                </a:solidFill>
              </a:rPr>
              <a:t>YANGBAJING</a:t>
            </a:r>
          </a:p>
        </p:txBody>
      </p:sp>
      <p:sp>
        <p:nvSpPr>
          <p:cNvPr id="169" name="Text Box 63"/>
          <p:cNvSpPr txBox="1">
            <a:spLocks noChangeArrowheads="1"/>
          </p:cNvSpPr>
          <p:nvPr/>
        </p:nvSpPr>
        <p:spPr bwMode="auto">
          <a:xfrm>
            <a:off x="3259150" y="7067523"/>
            <a:ext cx="4445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SLAC</a:t>
            </a:r>
          </a:p>
        </p:txBody>
      </p:sp>
      <p:sp>
        <p:nvSpPr>
          <p:cNvPr id="170" name="Text Box 64"/>
          <p:cNvSpPr txBox="1">
            <a:spLocks noChangeArrowheads="1"/>
          </p:cNvSpPr>
          <p:nvPr/>
        </p:nvSpPr>
        <p:spPr bwMode="auto">
          <a:xfrm>
            <a:off x="6226188" y="7410423"/>
            <a:ext cx="5381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LISA</a:t>
            </a:r>
          </a:p>
        </p:txBody>
      </p:sp>
      <p:sp>
        <p:nvSpPr>
          <p:cNvPr id="171" name="Line 65"/>
          <p:cNvSpPr>
            <a:spLocks noChangeShapeType="1"/>
          </p:cNvSpPr>
          <p:nvPr/>
        </p:nvSpPr>
        <p:spPr bwMode="auto">
          <a:xfrm flipV="1">
            <a:off x="6683388" y="6762723"/>
            <a:ext cx="1071562" cy="790575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72" name="Text Box 66"/>
          <p:cNvSpPr txBox="1">
            <a:spLocks noChangeArrowheads="1"/>
          </p:cNvSpPr>
          <p:nvPr/>
        </p:nvSpPr>
        <p:spPr bwMode="auto">
          <a:xfrm>
            <a:off x="7754950" y="6548411"/>
            <a:ext cx="3810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LNL</a:t>
            </a:r>
          </a:p>
        </p:txBody>
      </p:sp>
      <p:sp>
        <p:nvSpPr>
          <p:cNvPr id="173" name="Text Box 67"/>
          <p:cNvSpPr txBox="1">
            <a:spLocks noChangeArrowheads="1"/>
          </p:cNvSpPr>
          <p:nvPr/>
        </p:nvSpPr>
        <p:spPr bwMode="auto">
          <a:xfrm>
            <a:off x="7373950" y="6777011"/>
            <a:ext cx="504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Cascina</a:t>
            </a:r>
          </a:p>
        </p:txBody>
      </p:sp>
      <p:sp>
        <p:nvSpPr>
          <p:cNvPr id="174" name="Text Box 68"/>
          <p:cNvSpPr txBox="1">
            <a:spLocks noChangeArrowheads="1"/>
          </p:cNvSpPr>
          <p:nvPr/>
        </p:nvSpPr>
        <p:spPr bwMode="auto">
          <a:xfrm>
            <a:off x="7526350" y="6686523"/>
            <a:ext cx="29686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Tn</a:t>
            </a:r>
          </a:p>
        </p:txBody>
      </p:sp>
      <p:sp>
        <p:nvSpPr>
          <p:cNvPr id="175" name="Line 69"/>
          <p:cNvSpPr>
            <a:spLocks noChangeShapeType="1"/>
          </p:cNvSpPr>
          <p:nvPr/>
        </p:nvSpPr>
        <p:spPr bwMode="auto">
          <a:xfrm flipH="1">
            <a:off x="7831150" y="6610323"/>
            <a:ext cx="6858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76" name="Text Box 70"/>
          <p:cNvSpPr txBox="1">
            <a:spLocks noChangeArrowheads="1"/>
          </p:cNvSpPr>
          <p:nvPr/>
        </p:nvSpPr>
        <p:spPr bwMode="auto">
          <a:xfrm>
            <a:off x="7602550" y="6915123"/>
            <a:ext cx="3762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LNF</a:t>
            </a:r>
          </a:p>
        </p:txBody>
      </p:sp>
      <p:sp>
        <p:nvSpPr>
          <p:cNvPr id="177" name="Text Box 71"/>
          <p:cNvSpPr txBox="1">
            <a:spLocks noChangeArrowheads="1"/>
          </p:cNvSpPr>
          <p:nvPr/>
        </p:nvSpPr>
        <p:spPr bwMode="auto">
          <a:xfrm>
            <a:off x="5983300" y="8575648"/>
            <a:ext cx="844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PAMELA</a:t>
            </a:r>
          </a:p>
        </p:txBody>
      </p:sp>
      <p:pic>
        <p:nvPicPr>
          <p:cNvPr id="178" name="Picture 72" descr="Astrium_Launch_10-1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9347213" y="6113436"/>
            <a:ext cx="611187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" name="Text Box 73"/>
          <p:cNvSpPr txBox="1">
            <a:spLocks noChangeArrowheads="1"/>
          </p:cNvSpPr>
          <p:nvPr/>
        </p:nvSpPr>
        <p:spPr bwMode="auto">
          <a:xfrm>
            <a:off x="9275775" y="6446811"/>
            <a:ext cx="5334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u="none">
                <a:solidFill>
                  <a:schemeClr val="bg1"/>
                </a:solidFill>
              </a:rPr>
              <a:t>Polar Orbit </a:t>
            </a:r>
          </a:p>
          <a:p>
            <a:r>
              <a:rPr lang="it-IT" sz="800" u="none">
                <a:solidFill>
                  <a:schemeClr val="bg1"/>
                </a:solidFill>
              </a:rPr>
              <a:t>Satellite</a:t>
            </a:r>
          </a:p>
        </p:txBody>
      </p:sp>
      <p:sp>
        <p:nvSpPr>
          <p:cNvPr id="180" name="Line 74"/>
          <p:cNvSpPr>
            <a:spLocks noChangeShapeType="1"/>
          </p:cNvSpPr>
          <p:nvPr/>
        </p:nvSpPr>
        <p:spPr bwMode="auto">
          <a:xfrm flipV="1">
            <a:off x="6754825" y="6618261"/>
            <a:ext cx="3054350" cy="2087562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81" name="Text Box 75"/>
          <p:cNvSpPr txBox="1">
            <a:spLocks noChangeArrowheads="1"/>
          </p:cNvSpPr>
          <p:nvPr/>
        </p:nvSpPr>
        <p:spPr bwMode="auto">
          <a:xfrm>
            <a:off x="3370275" y="9858348"/>
            <a:ext cx="2133600" cy="1168400"/>
          </a:xfrm>
          <a:prstGeom prst="rect">
            <a:avLst/>
          </a:prstGeom>
          <a:noFill/>
          <a:ln w="9525">
            <a:solidFill>
              <a:srgbClr val="66FF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 u="none">
                <a:solidFill>
                  <a:srgbClr val="66FF33"/>
                </a:solidFill>
              </a:rPr>
              <a:t>ASTROPARTICLE PHYSICS</a:t>
            </a:r>
          </a:p>
          <a:p>
            <a:r>
              <a:rPr lang="it-IT" sz="1000" b="1" u="none">
                <a:solidFill>
                  <a:srgbClr val="66FF33"/>
                </a:solidFill>
              </a:rPr>
              <a:t>High Energy Cosmic Rays</a:t>
            </a:r>
          </a:p>
          <a:p>
            <a:r>
              <a:rPr lang="it-IT" sz="1000" b="1" u="none">
                <a:solidFill>
                  <a:srgbClr val="66FF33"/>
                </a:solidFill>
              </a:rPr>
              <a:t>Gamma Ray Bursts</a:t>
            </a:r>
          </a:p>
          <a:p>
            <a:r>
              <a:rPr lang="it-IT" sz="1000" b="1" u="none">
                <a:solidFill>
                  <a:srgbClr val="66FF33"/>
                </a:solidFill>
              </a:rPr>
              <a:t>Dark Matter – Antimatter</a:t>
            </a:r>
          </a:p>
          <a:p>
            <a:r>
              <a:rPr lang="it-IT" sz="1000" b="1" u="none">
                <a:solidFill>
                  <a:srgbClr val="66FF33"/>
                </a:solidFill>
              </a:rPr>
              <a:t>Proton Decay</a:t>
            </a:r>
          </a:p>
          <a:p>
            <a:r>
              <a:rPr lang="it-IT" sz="1000" b="1" u="none">
                <a:solidFill>
                  <a:srgbClr val="66FF33"/>
                </a:solidFill>
              </a:rPr>
              <a:t>Neutrino Physics – Neutrino Beams</a:t>
            </a:r>
          </a:p>
          <a:p>
            <a:r>
              <a:rPr lang="it-IT" sz="1000" b="1" u="none">
                <a:solidFill>
                  <a:srgbClr val="66FF33"/>
                </a:solidFill>
              </a:rPr>
              <a:t>Gravitational Waves</a:t>
            </a:r>
          </a:p>
        </p:txBody>
      </p:sp>
      <p:sp>
        <p:nvSpPr>
          <p:cNvPr id="182" name="Text Box 76"/>
          <p:cNvSpPr txBox="1">
            <a:spLocks noChangeArrowheads="1"/>
          </p:cNvSpPr>
          <p:nvPr/>
        </p:nvSpPr>
        <p:spPr bwMode="auto">
          <a:xfrm>
            <a:off x="3411550" y="8489923"/>
            <a:ext cx="1758950" cy="1168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 u="none">
                <a:solidFill>
                  <a:srgbClr val="FFFF00"/>
                </a:solidFill>
              </a:rPr>
              <a:t>SUBNUCLEAR PHYSICS</a:t>
            </a:r>
          </a:p>
          <a:p>
            <a:r>
              <a:rPr lang="it-IT" sz="1000" b="1" u="none">
                <a:solidFill>
                  <a:srgbClr val="FFFF00"/>
                </a:solidFill>
              </a:rPr>
              <a:t>Higgs Search </a:t>
            </a:r>
          </a:p>
          <a:p>
            <a:r>
              <a:rPr lang="it-IT" sz="1000" b="1" u="none">
                <a:solidFill>
                  <a:srgbClr val="FFFF00"/>
                </a:solidFill>
              </a:rPr>
              <a:t>Supersymmetry</a:t>
            </a:r>
          </a:p>
          <a:p>
            <a:r>
              <a:rPr lang="it-IT" sz="1000" b="1" u="none">
                <a:solidFill>
                  <a:srgbClr val="FFFF00"/>
                </a:solidFill>
              </a:rPr>
              <a:t>QCD  Processes</a:t>
            </a:r>
          </a:p>
          <a:p>
            <a:r>
              <a:rPr lang="it-IT" sz="1000" b="1" u="none">
                <a:solidFill>
                  <a:srgbClr val="FFFF00"/>
                </a:solidFill>
              </a:rPr>
              <a:t>CKM Matrix</a:t>
            </a:r>
          </a:p>
          <a:p>
            <a:r>
              <a:rPr lang="it-IT" sz="1000" b="1" u="none">
                <a:solidFill>
                  <a:srgbClr val="FFFF00"/>
                </a:solidFill>
              </a:rPr>
              <a:t>Beyond the Standard Model</a:t>
            </a:r>
          </a:p>
          <a:p>
            <a:r>
              <a:rPr lang="it-IT" sz="1000" b="1" u="none">
                <a:solidFill>
                  <a:srgbClr val="FFFF00"/>
                </a:solidFill>
              </a:rPr>
              <a:t>CP Violation in B, K decays</a:t>
            </a:r>
          </a:p>
        </p:txBody>
      </p:sp>
      <p:sp>
        <p:nvSpPr>
          <p:cNvPr id="183" name="Text Box 77"/>
          <p:cNvSpPr txBox="1">
            <a:spLocks noChangeArrowheads="1"/>
          </p:cNvSpPr>
          <p:nvPr/>
        </p:nvSpPr>
        <p:spPr bwMode="auto">
          <a:xfrm>
            <a:off x="5603888" y="9713886"/>
            <a:ext cx="3200400" cy="13208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 u="none">
                <a:solidFill>
                  <a:schemeClr val="hlink"/>
                </a:solidFill>
              </a:rPr>
              <a:t>NUCLEAR PHYSICS</a:t>
            </a:r>
          </a:p>
          <a:p>
            <a:r>
              <a:rPr lang="it-IT" sz="1000" b="1" u="none">
                <a:solidFill>
                  <a:schemeClr val="hlink"/>
                </a:solidFill>
              </a:rPr>
              <a:t>Heavy Ion Physics</a:t>
            </a:r>
          </a:p>
          <a:p>
            <a:r>
              <a:rPr lang="it-IT" sz="1000" b="1" u="none">
                <a:solidFill>
                  <a:schemeClr val="hlink"/>
                </a:solidFill>
              </a:rPr>
              <a:t>Fusion - Fission</a:t>
            </a:r>
          </a:p>
          <a:p>
            <a:r>
              <a:rPr lang="it-IT" sz="1000" b="1" u="none">
                <a:solidFill>
                  <a:schemeClr val="hlink"/>
                </a:solidFill>
              </a:rPr>
              <a:t>Nuclear Astrophysics</a:t>
            </a:r>
          </a:p>
          <a:p>
            <a:r>
              <a:rPr lang="it-IT" sz="1000" b="1" u="none">
                <a:solidFill>
                  <a:schemeClr val="hlink"/>
                </a:solidFill>
              </a:rPr>
              <a:t>Exotic Nuclei – GDR Excitation – Break up Reactions</a:t>
            </a:r>
          </a:p>
          <a:p>
            <a:r>
              <a:rPr lang="it-IT" sz="1000" b="1" u="none">
                <a:solidFill>
                  <a:schemeClr val="hlink"/>
                </a:solidFill>
              </a:rPr>
              <a:t>n-rich Nuclei - Heavy-ion induced Nuclear Reactions</a:t>
            </a:r>
          </a:p>
          <a:p>
            <a:r>
              <a:rPr lang="it-IT" sz="1000" b="1" u="none">
                <a:solidFill>
                  <a:schemeClr val="hlink"/>
                </a:solidFill>
              </a:rPr>
              <a:t>Multifragmentation – Phase Transition in Nuclear Matter  Isospin Role in Nuclear Reactions</a:t>
            </a:r>
          </a:p>
        </p:txBody>
      </p:sp>
      <p:sp>
        <p:nvSpPr>
          <p:cNvPr id="184" name="Line 78"/>
          <p:cNvSpPr>
            <a:spLocks noChangeShapeType="1"/>
          </p:cNvSpPr>
          <p:nvPr/>
        </p:nvSpPr>
        <p:spPr bwMode="auto">
          <a:xfrm flipV="1">
            <a:off x="6970725" y="6689698"/>
            <a:ext cx="720725" cy="7302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85" name="Line 79"/>
          <p:cNvSpPr>
            <a:spLocks noChangeShapeType="1"/>
          </p:cNvSpPr>
          <p:nvPr/>
        </p:nvSpPr>
        <p:spPr bwMode="auto">
          <a:xfrm>
            <a:off x="6970725" y="6473798"/>
            <a:ext cx="708025" cy="212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86" name="Text Box 80"/>
          <p:cNvSpPr txBox="1">
            <a:spLocks noChangeArrowheads="1"/>
          </p:cNvSpPr>
          <p:nvPr/>
        </p:nvSpPr>
        <p:spPr bwMode="auto">
          <a:xfrm>
            <a:off x="6394463" y="6762723"/>
            <a:ext cx="6556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 u="none">
                <a:solidFill>
                  <a:srgbClr val="FFFF00"/>
                </a:solidFill>
              </a:rPr>
              <a:t>PS326 </a:t>
            </a:r>
          </a:p>
        </p:txBody>
      </p:sp>
      <p:sp>
        <p:nvSpPr>
          <p:cNvPr id="187" name="Text Box 81"/>
          <p:cNvSpPr txBox="1">
            <a:spLocks noChangeArrowheads="1"/>
          </p:cNvSpPr>
          <p:nvPr/>
        </p:nvSpPr>
        <p:spPr bwMode="auto">
          <a:xfrm>
            <a:off x="6323025" y="6270598"/>
            <a:ext cx="665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chemeClr val="hlink"/>
                </a:solidFill>
              </a:rPr>
              <a:t>ALICE</a:t>
            </a:r>
          </a:p>
        </p:txBody>
      </p:sp>
      <p:sp>
        <p:nvSpPr>
          <p:cNvPr id="188" name="Text Box 82"/>
          <p:cNvSpPr txBox="1">
            <a:spLocks noChangeArrowheads="1"/>
          </p:cNvSpPr>
          <p:nvPr/>
        </p:nvSpPr>
        <p:spPr bwMode="auto">
          <a:xfrm>
            <a:off x="8986850" y="8345461"/>
            <a:ext cx="337343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 u="none">
                <a:solidFill>
                  <a:schemeClr val="bg1"/>
                </a:solidFill>
              </a:rPr>
              <a:t>THEORY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 String and Field Theory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Fenomenology of the Fundamental Interactions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Nuclei and Nuclear Matter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Mathematical Methods</a:t>
            </a:r>
          </a:p>
          <a:p>
            <a:pPr>
              <a:buFontTx/>
              <a:buChar char="•"/>
            </a:pPr>
            <a:r>
              <a:rPr lang="it-IT" sz="1000" b="1" u="none">
                <a:solidFill>
                  <a:schemeClr val="bg1"/>
                </a:solidFill>
              </a:rPr>
              <a:t> AstroParticle Physics</a:t>
            </a:r>
          </a:p>
        </p:txBody>
      </p:sp>
      <p:sp>
        <p:nvSpPr>
          <p:cNvPr id="189" name="Text Box 83"/>
          <p:cNvSpPr txBox="1">
            <a:spLocks noChangeArrowheads="1"/>
          </p:cNvSpPr>
          <p:nvPr/>
        </p:nvSpPr>
        <p:spPr bwMode="auto">
          <a:xfrm>
            <a:off x="6107125" y="7712048"/>
            <a:ext cx="614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u="none">
                <a:solidFill>
                  <a:srgbClr val="66FF33"/>
                </a:solidFill>
              </a:rPr>
              <a:t>DUAL</a:t>
            </a:r>
          </a:p>
        </p:txBody>
      </p:sp>
      <p:sp>
        <p:nvSpPr>
          <p:cNvPr id="190" name="Line 84"/>
          <p:cNvSpPr>
            <a:spLocks noChangeShapeType="1"/>
          </p:cNvSpPr>
          <p:nvPr/>
        </p:nvSpPr>
        <p:spPr bwMode="auto">
          <a:xfrm flipV="1">
            <a:off x="6683388" y="6978623"/>
            <a:ext cx="1223962" cy="854075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91" name="Line 85"/>
          <p:cNvSpPr>
            <a:spLocks noChangeShapeType="1"/>
          </p:cNvSpPr>
          <p:nvPr/>
        </p:nvSpPr>
        <p:spPr bwMode="auto">
          <a:xfrm flipV="1">
            <a:off x="6970725" y="6905598"/>
            <a:ext cx="987425" cy="431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92" name="Text Box 87"/>
          <p:cNvSpPr txBox="1">
            <a:spLocks noChangeArrowheads="1"/>
          </p:cNvSpPr>
          <p:nvPr/>
        </p:nvSpPr>
        <p:spPr bwMode="auto">
          <a:xfrm>
            <a:off x="3335350" y="6041998"/>
            <a:ext cx="2411413" cy="527050"/>
          </a:xfrm>
          <a:prstGeom prst="rect">
            <a:avLst/>
          </a:prstGeom>
          <a:solidFill>
            <a:srgbClr val="CCECFF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400" b="1" u="none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 380 persone</a:t>
            </a:r>
          </a:p>
          <a:p>
            <a:pPr algn="ctr">
              <a:defRPr/>
            </a:pPr>
            <a:r>
              <a:rPr lang="it-IT" sz="1400" b="1" u="none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(dipendenti e associati)</a:t>
            </a:r>
          </a:p>
        </p:txBody>
      </p:sp>
      <p:sp>
        <p:nvSpPr>
          <p:cNvPr id="193" name="Line 88"/>
          <p:cNvSpPr>
            <a:spLocks noChangeShapeType="1"/>
          </p:cNvSpPr>
          <p:nvPr/>
        </p:nvSpPr>
        <p:spPr bwMode="auto">
          <a:xfrm flipV="1">
            <a:off x="6683388" y="7194523"/>
            <a:ext cx="5111750" cy="2303463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94" name="Line 89"/>
          <p:cNvSpPr>
            <a:spLocks noChangeShapeType="1"/>
          </p:cNvSpPr>
          <p:nvPr/>
        </p:nvSpPr>
        <p:spPr bwMode="auto">
          <a:xfrm flipV="1">
            <a:off x="6754825" y="6689698"/>
            <a:ext cx="936625" cy="2592388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95" name="Rectangle 194"/>
          <p:cNvSpPr/>
          <p:nvPr/>
        </p:nvSpPr>
        <p:spPr>
          <a:xfrm>
            <a:off x="3335286" y="4495725"/>
            <a:ext cx="9144064" cy="8572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/>
              <a:t>Collocazione geografica degli esperimenti a cui partecipano i ricercatori della sezione di Napoli</a:t>
            </a:r>
            <a:endParaRPr lang="it-IT" sz="2800" dirty="0"/>
          </a:p>
        </p:txBody>
      </p:sp>
      <p:graphicFrame>
        <p:nvGraphicFramePr>
          <p:cNvPr id="196" name="Table 195"/>
          <p:cNvGraphicFramePr>
            <a:graphicFrameLocks noGrp="1"/>
          </p:cNvGraphicFramePr>
          <p:nvPr/>
        </p:nvGraphicFramePr>
        <p:xfrm>
          <a:off x="12479350" y="4715586"/>
          <a:ext cx="5643602" cy="57809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6899"/>
                <a:gridCol w="4476703"/>
              </a:tblGrid>
              <a:tr h="534590">
                <a:tc gridSpan="2"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Situazione aggiornata</a:t>
                      </a:r>
                      <a:r>
                        <a:rPr lang="it-IT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it-IT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 Marzo 2010</a:t>
                      </a:r>
                      <a:endParaRPr lang="it-IT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3200" dirty="0"/>
                    </a:p>
                  </a:txBody>
                  <a:tcPr/>
                </a:tc>
              </a:tr>
              <a:tr h="534590">
                <a:tc>
                  <a:txBody>
                    <a:bodyPr/>
                    <a:lstStyle/>
                    <a:p>
                      <a:pPr algn="r"/>
                      <a:r>
                        <a:rPr lang="it-IT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endParaRPr lang="it-IT" sz="3600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Dipendenti INFN </a:t>
                      </a:r>
                      <a:r>
                        <a:rPr lang="it-IT" sz="2400" u="non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 tempo  indeterminato</a:t>
                      </a:r>
                    </a:p>
                  </a:txBody>
                  <a:tcPr/>
                </a:tc>
              </a:tr>
              <a:tr h="534590">
                <a:tc>
                  <a:txBody>
                    <a:bodyPr/>
                    <a:lstStyle/>
                    <a:p>
                      <a:pPr algn="r"/>
                      <a:r>
                        <a:rPr lang="it-IT" sz="36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it-IT" sz="3600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Dipendenti INFN tempo determinato</a:t>
                      </a:r>
                    </a:p>
                  </a:txBody>
                  <a:tcPr/>
                </a:tc>
              </a:tr>
              <a:tr h="534590">
                <a:tc>
                  <a:txBody>
                    <a:bodyPr/>
                    <a:lstStyle/>
                    <a:p>
                      <a:pPr algn="r"/>
                      <a:r>
                        <a:rPr lang="it-IT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it-IT" sz="3600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Personale in formazione INFN</a:t>
                      </a:r>
                      <a:endParaRPr lang="it-IT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</a:tr>
              <a:tr h="534590">
                <a:tc>
                  <a:txBody>
                    <a:bodyPr/>
                    <a:lstStyle/>
                    <a:p>
                      <a:pPr algn="r"/>
                      <a:r>
                        <a:rPr lang="it-IT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165</a:t>
                      </a:r>
                      <a:endParaRPr lang="it-IT" sz="3600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Associati  </a:t>
                      </a:r>
                    </a:p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(Università, CNR, INAF, ecc.)</a:t>
                      </a:r>
                      <a:endParaRPr lang="it-IT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</a:tr>
              <a:tr h="759680">
                <a:tc>
                  <a:txBody>
                    <a:bodyPr/>
                    <a:lstStyle/>
                    <a:p>
                      <a:pPr algn="r"/>
                      <a:r>
                        <a:rPr lang="it-IT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it-IT" sz="3600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Associati personale in formazione</a:t>
                      </a:r>
                    </a:p>
                    <a:p>
                      <a:r>
                        <a:rPr lang="it-IT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(borsisti, assegnisti, dottorandi...)</a:t>
                      </a:r>
                      <a:endParaRPr lang="it-IT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</a:tr>
              <a:tr h="782211">
                <a:tc>
                  <a:txBody>
                    <a:bodyPr/>
                    <a:lstStyle/>
                    <a:p>
                      <a:pPr algn="r"/>
                      <a:r>
                        <a:rPr lang="it-IT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it-IT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Gruppo collegato di Salerno</a:t>
                      </a:r>
                      <a:endParaRPr lang="it-IT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3" name="Picture 14" descr="CE_ATLAS"/>
          <p:cNvPicPr>
            <a:picLocks noChangeAspect="1" noChangeArrowheads="1"/>
          </p:cNvPicPr>
          <p:nvPr/>
        </p:nvPicPr>
        <p:blipFill>
          <a:blip r:embed="rId39" cstate="print">
            <a:lum bright="-6000" contrast="6000"/>
          </a:blip>
          <a:srcRect/>
          <a:stretch>
            <a:fillRect/>
          </a:stretch>
        </p:blipFill>
        <p:spPr bwMode="auto">
          <a:xfrm>
            <a:off x="2899893" y="12301128"/>
            <a:ext cx="3650103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" name="Picture 7" descr="lnf_dafne_new"/>
          <p:cNvPicPr>
            <a:picLocks noChangeAspect="1" noChangeArrowheads="1"/>
          </p:cNvPicPr>
          <p:nvPr/>
        </p:nvPicPr>
        <p:blipFill>
          <a:blip r:embed="rId40" cstate="print">
            <a:lum bright="18000" contrast="12000"/>
          </a:blip>
          <a:srcRect/>
          <a:stretch>
            <a:fillRect/>
          </a:stretch>
        </p:blipFill>
        <p:spPr bwMode="auto">
          <a:xfrm>
            <a:off x="2913996" y="14735499"/>
            <a:ext cx="3636000" cy="266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" name="Text Box 8"/>
          <p:cNvSpPr txBox="1">
            <a:spLocks noChangeArrowheads="1"/>
          </p:cNvSpPr>
          <p:nvPr/>
        </p:nvSpPr>
        <p:spPr bwMode="auto">
          <a:xfrm>
            <a:off x="4438838" y="14782797"/>
            <a:ext cx="20796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400" b="1" u="none" dirty="0">
                <a:solidFill>
                  <a:srgbClr val="FFCC00"/>
                </a:solidFill>
              </a:rPr>
              <a:t>DAFNE/KLOE</a:t>
            </a:r>
          </a:p>
        </p:txBody>
      </p:sp>
      <p:pic>
        <p:nvPicPr>
          <p:cNvPr id="218" name="Picture 9" descr="SL0027M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2875127" y="17354565"/>
            <a:ext cx="3636000" cy="242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" name="Text Box 10"/>
          <p:cNvSpPr txBox="1">
            <a:spLocks noChangeArrowheads="1"/>
          </p:cNvSpPr>
          <p:nvPr/>
        </p:nvSpPr>
        <p:spPr bwMode="auto">
          <a:xfrm>
            <a:off x="2875127" y="17354565"/>
            <a:ext cx="12195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 u="none" dirty="0">
                <a:solidFill>
                  <a:srgbClr val="FFCC00"/>
                </a:solidFill>
              </a:rPr>
              <a:t>BABAR</a:t>
            </a:r>
          </a:p>
        </p:txBody>
      </p:sp>
      <p:pic>
        <p:nvPicPr>
          <p:cNvPr id="225" name="Picture 4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13305075" y="12282466"/>
            <a:ext cx="3475255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" name="Text Box 6"/>
          <p:cNvSpPr txBox="1">
            <a:spLocks noChangeArrowheads="1"/>
          </p:cNvSpPr>
          <p:nvPr/>
        </p:nvSpPr>
        <p:spPr bwMode="auto">
          <a:xfrm>
            <a:off x="15143621" y="14126584"/>
            <a:ext cx="13019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>
                <a:solidFill>
                  <a:schemeClr val="tx2">
                    <a:lumMod val="20000"/>
                    <a:lumOff val="80000"/>
                  </a:schemeClr>
                </a:solidFill>
              </a:rPr>
              <a:t>VIRGO</a:t>
            </a:r>
          </a:p>
        </p:txBody>
      </p:sp>
      <p:pic>
        <p:nvPicPr>
          <p:cNvPr id="221" name="Picture 3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10161805" y="12194704"/>
            <a:ext cx="3313833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" name="Text Box 5"/>
          <p:cNvSpPr txBox="1">
            <a:spLocks noChangeArrowheads="1"/>
          </p:cNvSpPr>
          <p:nvPr/>
        </p:nvSpPr>
        <p:spPr bwMode="auto">
          <a:xfrm>
            <a:off x="10233241" y="14073803"/>
            <a:ext cx="11993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ARGO</a:t>
            </a:r>
          </a:p>
        </p:txBody>
      </p:sp>
      <p:pic>
        <p:nvPicPr>
          <p:cNvPr id="229" name="Picture 14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14457513" y="17426003"/>
            <a:ext cx="4022629" cy="21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" name="Text Box 15"/>
          <p:cNvSpPr txBox="1">
            <a:spLocks noChangeArrowheads="1"/>
          </p:cNvSpPr>
          <p:nvPr/>
        </p:nvSpPr>
        <p:spPr bwMode="auto">
          <a:xfrm>
            <a:off x="17116363" y="17497441"/>
            <a:ext cx="12923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NEMO</a:t>
            </a:r>
          </a:p>
        </p:txBody>
      </p:sp>
      <p:pic>
        <p:nvPicPr>
          <p:cNvPr id="232" name="Picture 7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16254467" y="14663984"/>
            <a:ext cx="2225675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3" name="Text Box 8"/>
          <p:cNvSpPr txBox="1">
            <a:spLocks noChangeArrowheads="1"/>
          </p:cNvSpPr>
          <p:nvPr/>
        </p:nvSpPr>
        <p:spPr bwMode="auto">
          <a:xfrm>
            <a:off x="16977598" y="16863789"/>
            <a:ext cx="13596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OPERA</a:t>
            </a:r>
          </a:p>
        </p:txBody>
      </p:sp>
      <p:pic>
        <p:nvPicPr>
          <p:cNvPr id="235" name="Picture 11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16622754" y="12282467"/>
            <a:ext cx="187490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12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16622754" y="12282467"/>
            <a:ext cx="798513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7" name="Text Box 13"/>
          <p:cNvSpPr txBox="1">
            <a:spLocks noChangeArrowheads="1"/>
          </p:cNvSpPr>
          <p:nvPr/>
        </p:nvSpPr>
        <p:spPr bwMode="auto">
          <a:xfrm>
            <a:off x="16622754" y="14155717"/>
            <a:ext cx="1604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PAMELA</a:t>
            </a:r>
          </a:p>
        </p:txBody>
      </p:sp>
      <p:pic>
        <p:nvPicPr>
          <p:cNvPr id="214" name="Picture 15" descr="CE_CMS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6551576" y="12283868"/>
            <a:ext cx="3713196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" name="Text Box 16"/>
          <p:cNvSpPr txBox="1">
            <a:spLocks noChangeArrowheads="1"/>
          </p:cNvSpPr>
          <p:nvPr/>
        </p:nvSpPr>
        <p:spPr bwMode="auto">
          <a:xfrm>
            <a:off x="7177143" y="12483510"/>
            <a:ext cx="9444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none" dirty="0">
                <a:solidFill>
                  <a:srgbClr val="FFCC00"/>
                </a:solidFill>
              </a:rPr>
              <a:t>CMS</a:t>
            </a:r>
          </a:p>
        </p:txBody>
      </p:sp>
      <p:pic>
        <p:nvPicPr>
          <p:cNvPr id="239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4176003" y="14711359"/>
            <a:ext cx="2089561" cy="278608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sx="1000" sy="1000" algn="ctr" rotWithShape="0">
              <a:srgbClr val="000000"/>
            </a:outerShdw>
          </a:effectLst>
        </p:spPr>
      </p:pic>
      <p:sp>
        <p:nvSpPr>
          <p:cNvPr id="240" name="Text Box 15"/>
          <p:cNvSpPr txBox="1">
            <a:spLocks noChangeArrowheads="1"/>
          </p:cNvSpPr>
          <p:nvPr/>
        </p:nvSpPr>
        <p:spPr bwMode="auto">
          <a:xfrm>
            <a:off x="14908242" y="16841228"/>
            <a:ext cx="12346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WARP</a:t>
            </a:r>
            <a:endParaRPr lang="it-IT" sz="3200" b="1" u="none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42" name="Picture 82" descr="EXOTIC_02_04 004"/>
          <p:cNvPicPr>
            <a:picLocks noChangeAspect="1" noChangeArrowheads="1"/>
          </p:cNvPicPr>
          <p:nvPr/>
        </p:nvPicPr>
        <p:blipFill>
          <a:blip r:embed="rId49" cstate="print"/>
          <a:srcRect t="3319" b="15353"/>
          <a:stretch>
            <a:fillRect/>
          </a:stretch>
        </p:blipFill>
        <p:spPr bwMode="auto">
          <a:xfrm>
            <a:off x="15336870" y="21426531"/>
            <a:ext cx="3112375" cy="1872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43" name="Text Box 50"/>
          <p:cNvSpPr txBox="1">
            <a:spLocks noChangeArrowheads="1"/>
          </p:cNvSpPr>
          <p:nvPr/>
        </p:nvSpPr>
        <p:spPr bwMode="auto">
          <a:xfrm>
            <a:off x="17107650" y="21484698"/>
            <a:ext cx="13724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none" dirty="0">
                <a:solidFill>
                  <a:srgbClr val="00FFCC"/>
                </a:solidFill>
              </a:rPr>
              <a:t>EXOTIC</a:t>
            </a:r>
          </a:p>
        </p:txBody>
      </p:sp>
      <p:sp>
        <p:nvSpPr>
          <p:cNvPr id="248" name="Text Box 56"/>
          <p:cNvSpPr txBox="1">
            <a:spLocks noChangeArrowheads="1"/>
          </p:cNvSpPr>
          <p:nvPr/>
        </p:nvSpPr>
        <p:spPr bwMode="auto">
          <a:xfrm>
            <a:off x="16051250" y="25712811"/>
            <a:ext cx="24557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none" dirty="0">
                <a:solidFill>
                  <a:srgbClr val="00FFCC"/>
                </a:solidFill>
              </a:rPr>
              <a:t>ERNA a CIRCE</a:t>
            </a:r>
          </a:p>
        </p:txBody>
      </p:sp>
      <p:pic>
        <p:nvPicPr>
          <p:cNvPr id="249" name="Picture 57" descr="IMG_0196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16260817" y="19497705"/>
            <a:ext cx="2219325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0" name="Text Box 58"/>
          <p:cNvSpPr txBox="1">
            <a:spLocks noChangeArrowheads="1"/>
          </p:cNvSpPr>
          <p:nvPr/>
        </p:nvSpPr>
        <p:spPr bwMode="auto">
          <a:xfrm>
            <a:off x="17213898" y="19569143"/>
            <a:ext cx="12662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none" dirty="0">
                <a:solidFill>
                  <a:srgbClr val="00FFCC"/>
                </a:solidFill>
              </a:rPr>
              <a:t>FIESTA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2820932" y="2852651"/>
            <a:ext cx="15660000" cy="24480000"/>
          </a:xfrm>
          <a:prstGeom prst="rect">
            <a:avLst/>
          </a:prstGeom>
          <a:noFill/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53" name="Text Box 56"/>
          <p:cNvSpPr txBox="1">
            <a:spLocks noChangeArrowheads="1"/>
          </p:cNvSpPr>
          <p:nvPr/>
        </p:nvSpPr>
        <p:spPr bwMode="auto">
          <a:xfrm>
            <a:off x="17337134" y="23413524"/>
            <a:ext cx="1113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none" dirty="0" smtClean="0">
                <a:solidFill>
                  <a:srgbClr val="00FFCC"/>
                </a:solidFill>
              </a:rPr>
              <a:t>LUNA</a:t>
            </a:r>
            <a:endParaRPr lang="en-US" sz="3200" u="none" dirty="0">
              <a:solidFill>
                <a:srgbClr val="00FFCC"/>
              </a:solidFill>
            </a:endParaRPr>
          </a:p>
        </p:txBody>
      </p:sp>
      <p:pic>
        <p:nvPicPr>
          <p:cNvPr id="257" name="Picture 6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2906658" y="19783457"/>
            <a:ext cx="270344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" name="Text Box 8"/>
          <p:cNvSpPr txBox="1">
            <a:spLocks noChangeArrowheads="1"/>
          </p:cNvSpPr>
          <p:nvPr/>
        </p:nvSpPr>
        <p:spPr bwMode="auto">
          <a:xfrm>
            <a:off x="3112091" y="26689789"/>
            <a:ext cx="30807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 u="none">
                <a:solidFill>
                  <a:srgbClr val="FFFF00"/>
                </a:solidFill>
              </a:rPr>
              <a:t>Cavità </a:t>
            </a:r>
            <a:r>
              <a:rPr lang="it-IT" sz="2800" b="1" u="none" smtClean="0">
                <a:solidFill>
                  <a:srgbClr val="FFFF00"/>
                </a:solidFill>
              </a:rPr>
              <a:t>acceleratrici</a:t>
            </a:r>
            <a:endParaRPr lang="it-IT" sz="2800" b="1" u="none" dirty="0">
              <a:solidFill>
                <a:srgbClr val="FFFF00"/>
              </a:solidFill>
            </a:endParaRPr>
          </a:p>
        </p:txBody>
      </p:sp>
      <p:sp>
        <p:nvSpPr>
          <p:cNvPr id="260" name="Text Box 9"/>
          <p:cNvSpPr txBox="1">
            <a:spLocks noChangeArrowheads="1"/>
          </p:cNvSpPr>
          <p:nvPr/>
        </p:nvSpPr>
        <p:spPr bwMode="auto">
          <a:xfrm>
            <a:off x="2906659" y="19927920"/>
            <a:ext cx="15937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u="none" dirty="0">
                <a:solidFill>
                  <a:srgbClr val="FFFF00"/>
                </a:solidFill>
              </a:rPr>
              <a:t>Ramona</a:t>
            </a:r>
          </a:p>
        </p:txBody>
      </p:sp>
      <p:sp>
        <p:nvSpPr>
          <p:cNvPr id="263" name="Text Box 12"/>
          <p:cNvSpPr txBox="1">
            <a:spLocks noChangeArrowheads="1"/>
          </p:cNvSpPr>
          <p:nvPr/>
        </p:nvSpPr>
        <p:spPr bwMode="auto">
          <a:xfrm>
            <a:off x="5169403" y="22212349"/>
            <a:ext cx="17377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u="none" dirty="0">
                <a:solidFill>
                  <a:srgbClr val="FFFF00"/>
                </a:solidFill>
              </a:rPr>
              <a:t>MediSPECT</a:t>
            </a:r>
            <a:r>
              <a:rPr lang="it-IT" sz="2400" b="1" u="none" dirty="0" smtClean="0">
                <a:solidFill>
                  <a:srgbClr val="FFFF00"/>
                </a:solidFill>
              </a:rPr>
              <a:t>/</a:t>
            </a:r>
          </a:p>
          <a:p>
            <a:r>
              <a:rPr lang="it-IT" sz="2400" b="1" u="none" dirty="0" smtClean="0">
                <a:solidFill>
                  <a:srgbClr val="FFFF00"/>
                </a:solidFill>
              </a:rPr>
              <a:t>MediPROBE</a:t>
            </a:r>
            <a:endParaRPr lang="it-IT" sz="2400" b="1" u="none" dirty="0">
              <a:solidFill>
                <a:srgbClr val="FFFF00"/>
              </a:solidFill>
            </a:endParaRPr>
          </a:p>
        </p:txBody>
      </p:sp>
      <p:graphicFrame>
        <p:nvGraphicFramePr>
          <p:cNvPr id="211" name="Diagram 210"/>
          <p:cNvGraphicFramePr/>
          <p:nvPr/>
        </p:nvGraphicFramePr>
        <p:xfrm>
          <a:off x="5192674" y="14782797"/>
          <a:ext cx="11072890" cy="10215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sp>
        <p:nvSpPr>
          <p:cNvPr id="197" name="Rectangle 196"/>
          <p:cNvSpPr/>
          <p:nvPr/>
        </p:nvSpPr>
        <p:spPr>
          <a:xfrm>
            <a:off x="2978096" y="11139459"/>
            <a:ext cx="1521629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u="sng" dirty="0" smtClean="0">
                <a:solidFill>
                  <a:srgbClr val="002060"/>
                </a:solidFill>
              </a:rPr>
              <a:t>Principali attività di ricerca della sezione di Napoli</a:t>
            </a:r>
            <a:endParaRPr lang="it-IT" u="sng" dirty="0">
              <a:solidFill>
                <a:srgbClr val="00206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2193598" y="25101401"/>
            <a:ext cx="278608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B050"/>
                </a:solidFill>
              </a:rPr>
              <a:t>Unificazione delle forze</a:t>
            </a:r>
            <a:endParaRPr lang="it-IT" sz="2000" b="1" dirty="0">
              <a:solidFill>
                <a:srgbClr val="00B050"/>
              </a:solidFill>
            </a:endParaRPr>
          </a:p>
        </p:txBody>
      </p:sp>
      <p:pic>
        <p:nvPicPr>
          <p:cNvPr id="201" name="Picture 200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>
            <a:off x="12803728" y="23212481"/>
            <a:ext cx="2263156" cy="1928826"/>
          </a:xfrm>
          <a:prstGeom prst="rect">
            <a:avLst/>
          </a:prstGeom>
        </p:spPr>
      </p:pic>
      <p:sp>
        <p:nvSpPr>
          <p:cNvPr id="203" name="TextBox 202"/>
          <p:cNvSpPr txBox="1"/>
          <p:nvPr/>
        </p:nvSpPr>
        <p:spPr>
          <a:xfrm>
            <a:off x="9617122" y="24498365"/>
            <a:ext cx="24336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 smtClean="0">
                <a:solidFill>
                  <a:srgbClr val="00B050"/>
                </a:solidFill>
              </a:rPr>
              <a:t>Mattoni dell’universo</a:t>
            </a:r>
            <a:endParaRPr lang="it-IT" sz="1800" b="1" dirty="0">
              <a:solidFill>
                <a:srgbClr val="00B050"/>
              </a:solidFill>
            </a:endParaRPr>
          </a:p>
        </p:txBody>
      </p:sp>
      <p:pic>
        <p:nvPicPr>
          <p:cNvPr id="198" name="Picture 197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9619073" y="24809582"/>
            <a:ext cx="2431649" cy="2474865"/>
          </a:xfrm>
          <a:prstGeom prst="rect">
            <a:avLst/>
          </a:prstGeom>
        </p:spPr>
      </p:pic>
      <p:sp>
        <p:nvSpPr>
          <p:cNvPr id="204" name="TextBox 203"/>
          <p:cNvSpPr txBox="1"/>
          <p:nvPr/>
        </p:nvSpPr>
        <p:spPr>
          <a:xfrm>
            <a:off x="6192806" y="26070001"/>
            <a:ext cx="3500462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1800" dirty="0" smtClean="0">
                <a:solidFill>
                  <a:srgbClr val="00B050"/>
                </a:solidFill>
              </a:rPr>
              <a:t>Ci sono altri mattoni dell’Universo, massa oscura,  c’è un’altra simmetria, supersimmetria, che li descrive?</a:t>
            </a:r>
            <a:endParaRPr lang="it-IT" sz="1800" dirty="0">
              <a:solidFill>
                <a:srgbClr val="00B05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2796634" y="22942495"/>
            <a:ext cx="22644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B050"/>
                </a:solidFill>
              </a:rPr>
              <a:t>Quanto pesano?</a:t>
            </a:r>
            <a:endParaRPr lang="it-IT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6783</TotalTime>
  <Words>379</Words>
  <Application>Microsoft Office PowerPoint</Application>
  <PresentationFormat>Personalizzato</PresentationFormat>
  <Paragraphs>136</Paragraphs>
  <Slides>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Tema di Office</vt:lpstr>
      <vt:lpstr>Image</vt:lpstr>
      <vt:lpstr>Diapositiva 1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Gianluca Imbriani</dc:creator>
  <cp:lastModifiedBy>campana</cp:lastModifiedBy>
  <cp:revision>168</cp:revision>
  <dcterms:created xsi:type="dcterms:W3CDTF">2010-02-24T09:06:18Z</dcterms:created>
  <dcterms:modified xsi:type="dcterms:W3CDTF">2010-04-21T11:59:51Z</dcterms:modified>
</cp:coreProperties>
</file>