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858000" cy="9144000"/>
  <p:defaultTextStyle>
    <a:defPPr>
      <a:defRPr lang="it-IT"/>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634" autoAdjust="0"/>
    <p:restoredTop sz="96190" autoAdjust="0"/>
  </p:normalViewPr>
  <p:slideViewPr>
    <p:cSldViewPr>
      <p:cViewPr>
        <p:scale>
          <a:sx n="40" d="100"/>
          <a:sy n="40" d="100"/>
        </p:scale>
        <p:origin x="-1344" y="-72"/>
      </p:cViewPr>
      <p:guideLst>
        <p:guide orient="horz" pos="9537"/>
        <p:guide pos="6736"/>
      </p:guideLst>
    </p:cSldViewPr>
  </p:slideViewPr>
  <p:outlineViewPr>
    <p:cViewPr>
      <p:scale>
        <a:sx n="33" d="100"/>
        <a:sy n="33" d="100"/>
      </p:scale>
      <p:origin x="21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7DBD27-B839-49CC-9BD9-68401E5665BC}" type="datetimeFigureOut">
              <a:rPr lang="it-IT" smtClean="0"/>
              <a:pPr/>
              <a:t>24/03/2010</a:t>
            </a:fld>
            <a:endParaRPr lang="it-IT"/>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CC1904-ADA2-4DAD-9270-B5D50AEEF7E9}"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C6CC1904-ADA2-4DAD-9270-B5D50AEEF7E9}" type="slidenum">
              <a:rPr lang="it-IT" smtClean="0"/>
              <a:pPr/>
              <a:t>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04010" y="9406424"/>
            <a:ext cx="18178780" cy="6490568"/>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1689411" y="19457689"/>
            <a:ext cx="18178780" cy="6013939"/>
          </a:xfrm>
        </p:spPr>
        <p:txBody>
          <a:bodyPr anchor="t"/>
          <a:lstStyle>
            <a:lvl1pPr algn="l">
              <a:defRPr sz="129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1689411" y="12833949"/>
            <a:ext cx="18178780" cy="6623741"/>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02006" y="9420438"/>
            <a:ext cx="7039822" cy="26642176"/>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8198275" y="9420438"/>
            <a:ext cx="7039822" cy="26642176"/>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1069340" y="1212603"/>
            <a:ext cx="19248120" cy="5046663"/>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1069341" y="6777949"/>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it-IT" smtClean="0"/>
              <a:t>Fare clic per modificare stili del testo dello schema</a:t>
            </a:r>
          </a:p>
        </p:txBody>
      </p:sp>
      <p:sp>
        <p:nvSpPr>
          <p:cNvPr id="4" name="Segnaposto contenuto 3"/>
          <p:cNvSpPr>
            <a:spLocks noGrp="1"/>
          </p:cNvSpPr>
          <p:nvPr>
            <p:ph sz="half" idx="2"/>
          </p:nvPr>
        </p:nvSpPr>
        <p:spPr>
          <a:xfrm>
            <a:off x="1069341" y="9602676"/>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10864200" y="6777949"/>
            <a:ext cx="9453262"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10864200" y="9602676"/>
            <a:ext cx="9453262"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069341" y="1205592"/>
            <a:ext cx="7036111" cy="5130774"/>
          </a:xfrm>
        </p:spPr>
        <p:txBody>
          <a:bodyPr anchor="b"/>
          <a:lstStyle>
            <a:lvl1pPr algn="l">
              <a:defRPr sz="6500" b="1"/>
            </a:lvl1pPr>
          </a:lstStyle>
          <a:p>
            <a:r>
              <a:rPr lang="it-IT" smtClean="0"/>
              <a:t>Fare clic per modificare lo stile del titolo</a:t>
            </a:r>
            <a:endParaRPr lang="it-IT"/>
          </a:p>
        </p:txBody>
      </p:sp>
      <p:sp>
        <p:nvSpPr>
          <p:cNvPr id="3" name="Segnaposto contenuto 2"/>
          <p:cNvSpPr>
            <a:spLocks noGrp="1"/>
          </p:cNvSpPr>
          <p:nvPr>
            <p:ph idx="1"/>
          </p:nvPr>
        </p:nvSpPr>
        <p:spPr>
          <a:xfrm>
            <a:off x="8361645" y="1205594"/>
            <a:ext cx="11955817" cy="25843121"/>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1069341" y="6336368"/>
            <a:ext cx="7036111" cy="20712347"/>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191962" y="21195984"/>
            <a:ext cx="12832080" cy="2502307"/>
          </a:xfrm>
        </p:spPr>
        <p:txBody>
          <a:bodyPr anchor="b"/>
          <a:lstStyle>
            <a:lvl1pPr algn="l">
              <a:defRPr sz="65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4191962" y="2705571"/>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it-IT"/>
          </a:p>
        </p:txBody>
      </p:sp>
      <p:sp>
        <p:nvSpPr>
          <p:cNvPr id="4" name="Segnaposto testo 3"/>
          <p:cNvSpPr>
            <a:spLocks noGrp="1"/>
          </p:cNvSpPr>
          <p:nvPr>
            <p:ph type="body" sz="half" idx="2"/>
          </p:nvPr>
        </p:nvSpPr>
        <p:spPr>
          <a:xfrm>
            <a:off x="4191962" y="23698291"/>
            <a:ext cx="12832080" cy="3553688"/>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11629071" y="1619141"/>
            <a:ext cx="3609024" cy="34443472"/>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02007" y="1619141"/>
            <a:ext cx="10470622" cy="3444347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98BDB40-60D6-4F3D-BDF1-8017DF8A37F8}" type="datetimeFigureOut">
              <a:rPr lang="it-IT" smtClean="0"/>
              <a:pPr/>
              <a:t>24/03/2010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3B42132-BA4E-4D22-80E1-055424562FCB}"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1069340" y="7065332"/>
            <a:ext cx="19248120" cy="19983383"/>
          </a:xfrm>
          <a:prstGeom prst="rect">
            <a:avLst/>
          </a:prstGeom>
        </p:spPr>
        <p:txBody>
          <a:bodyPr vert="horz" lIns="295232" tIns="147616" rIns="295232" bIns="147616"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1069340" y="28065055"/>
            <a:ext cx="4990253" cy="1612127"/>
          </a:xfrm>
          <a:prstGeom prst="rect">
            <a:avLst/>
          </a:prstGeom>
        </p:spPr>
        <p:txBody>
          <a:bodyPr vert="horz" lIns="295232" tIns="147616" rIns="295232" bIns="147616" rtlCol="0" anchor="ctr"/>
          <a:lstStyle>
            <a:lvl1pPr algn="l">
              <a:defRPr sz="3900">
                <a:solidFill>
                  <a:schemeClr val="tx1">
                    <a:tint val="75000"/>
                  </a:schemeClr>
                </a:solidFill>
              </a:defRPr>
            </a:lvl1pPr>
          </a:lstStyle>
          <a:p>
            <a:fld id="{D98BDB40-60D6-4F3D-BDF1-8017DF8A37F8}" type="datetimeFigureOut">
              <a:rPr lang="it-IT" smtClean="0"/>
              <a:pPr/>
              <a:t>24/03/2010</a:t>
            </a:fld>
            <a:endParaRPr lang="it-IT"/>
          </a:p>
        </p:txBody>
      </p:sp>
      <p:sp>
        <p:nvSpPr>
          <p:cNvPr id="5" name="Segnaposto piè di pagina 4"/>
          <p:cNvSpPr>
            <a:spLocks noGrp="1"/>
          </p:cNvSpPr>
          <p:nvPr>
            <p:ph type="ftr" sz="quarter" idx="3"/>
          </p:nvPr>
        </p:nvSpPr>
        <p:spPr>
          <a:xfrm>
            <a:off x="7307157" y="28065055"/>
            <a:ext cx="6772487" cy="1612127"/>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15327207" y="28065055"/>
            <a:ext cx="4990253" cy="1612127"/>
          </a:xfrm>
          <a:prstGeom prst="rect">
            <a:avLst/>
          </a:prstGeom>
        </p:spPr>
        <p:txBody>
          <a:bodyPr vert="horz" lIns="295232" tIns="147616" rIns="295232" bIns="147616" rtlCol="0" anchor="ctr"/>
          <a:lstStyle>
            <a:lvl1pPr algn="r">
              <a:defRPr sz="3900">
                <a:solidFill>
                  <a:schemeClr val="tx1">
                    <a:tint val="75000"/>
                  </a:schemeClr>
                </a:solidFill>
              </a:defRPr>
            </a:lvl1pPr>
          </a:lstStyle>
          <a:p>
            <a:fld id="{23B42132-BA4E-4D22-80E1-055424562FCB}"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it-IT"/>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18" Type="http://schemas.openxmlformats.org/officeDocument/2006/relationships/image" Target="../media/image16.jpeg"/><Relationship Id="rId26" Type="http://schemas.openxmlformats.org/officeDocument/2006/relationships/image" Target="../media/image24.jpeg"/><Relationship Id="rId3" Type="http://schemas.openxmlformats.org/officeDocument/2006/relationships/image" Target="../media/image1.jpeg"/><Relationship Id="rId21" Type="http://schemas.openxmlformats.org/officeDocument/2006/relationships/image" Target="../media/image19.png"/><Relationship Id="rId34" Type="http://schemas.openxmlformats.org/officeDocument/2006/relationships/image" Target="../media/image32.png"/><Relationship Id="rId7" Type="http://schemas.openxmlformats.org/officeDocument/2006/relationships/image" Target="../media/image5.jpeg"/><Relationship Id="rId12" Type="http://schemas.openxmlformats.org/officeDocument/2006/relationships/image" Target="../media/image10.jpeg"/><Relationship Id="rId17" Type="http://schemas.openxmlformats.org/officeDocument/2006/relationships/image" Target="../media/image15.png"/><Relationship Id="rId25" Type="http://schemas.openxmlformats.org/officeDocument/2006/relationships/image" Target="../media/image23.jpeg"/><Relationship Id="rId33" Type="http://schemas.openxmlformats.org/officeDocument/2006/relationships/image" Target="../media/image31.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eg"/><Relationship Id="rId24" Type="http://schemas.openxmlformats.org/officeDocument/2006/relationships/image" Target="../media/image22.jpeg"/><Relationship Id="rId32" Type="http://schemas.openxmlformats.org/officeDocument/2006/relationships/image" Target="../media/image30.jpeg"/><Relationship Id="rId5" Type="http://schemas.openxmlformats.org/officeDocument/2006/relationships/image" Target="../media/image3.jpeg"/><Relationship Id="rId15" Type="http://schemas.openxmlformats.org/officeDocument/2006/relationships/image" Target="../media/image13.jpeg"/><Relationship Id="rId23" Type="http://schemas.openxmlformats.org/officeDocument/2006/relationships/image" Target="../media/image21.jpeg"/><Relationship Id="rId28" Type="http://schemas.openxmlformats.org/officeDocument/2006/relationships/image" Target="../media/image26.jpeg"/><Relationship Id="rId10" Type="http://schemas.openxmlformats.org/officeDocument/2006/relationships/image" Target="../media/image8.jpeg"/><Relationship Id="rId19" Type="http://schemas.openxmlformats.org/officeDocument/2006/relationships/image" Target="../media/image17.jpeg"/><Relationship Id="rId31" Type="http://schemas.openxmlformats.org/officeDocument/2006/relationships/image" Target="../media/image29.pn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jpeg"/><Relationship Id="rId22" Type="http://schemas.openxmlformats.org/officeDocument/2006/relationships/image" Target="../media/image20.jpeg"/><Relationship Id="rId27" Type="http://schemas.openxmlformats.org/officeDocument/2006/relationships/image" Target="../media/image25.jpeg"/><Relationship Id="rId30"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tangolo 14"/>
          <p:cNvSpPr/>
          <p:nvPr/>
        </p:nvSpPr>
        <p:spPr>
          <a:xfrm>
            <a:off x="2820932" y="2781213"/>
            <a:ext cx="15660000" cy="24480000"/>
          </a:xfrm>
          <a:prstGeom prst="rect">
            <a:avLst/>
          </a:prstGeom>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lang="it-IT" dirty="0"/>
          </a:p>
        </p:txBody>
      </p:sp>
      <p:sp>
        <p:nvSpPr>
          <p:cNvPr id="59" name="Rectangle 58"/>
          <p:cNvSpPr/>
          <p:nvPr/>
        </p:nvSpPr>
        <p:spPr>
          <a:xfrm>
            <a:off x="11050590" y="4981503"/>
            <a:ext cx="7143800" cy="105728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just">
              <a:tabLst>
                <a:tab pos="2590800" algn="l"/>
              </a:tabLst>
            </a:pPr>
            <a:r>
              <a:rPr lang="it-IT" sz="3600" dirty="0" smtClean="0">
                <a:solidFill>
                  <a:srgbClr val="002060"/>
                </a:solidFill>
                <a:latin typeface="Calibri" pitchFamily="34" charset="0"/>
              </a:rPr>
              <a:t>I nuclei attualmente</a:t>
            </a:r>
            <a:r>
              <a:rPr lang="it-IT" sz="3600" dirty="0" smtClean="0">
                <a:solidFill>
                  <a:srgbClr val="002060"/>
                </a:solidFill>
              </a:rPr>
              <a:t> </a:t>
            </a:r>
            <a:r>
              <a:rPr lang="it-IT" sz="3600" dirty="0" smtClean="0">
                <a:solidFill>
                  <a:srgbClr val="002060"/>
                </a:solidFill>
                <a:latin typeface="Calibri" pitchFamily="34" charset="0"/>
              </a:rPr>
              <a:t>noti sono circa 3000 di cui solo una piccola parte (</a:t>
            </a:r>
            <a:r>
              <a:rPr lang="it-IT" sz="3600" dirty="0" smtClean="0">
                <a:solidFill>
                  <a:srgbClr val="002060"/>
                </a:solidFill>
                <a:latin typeface="Calibri" pitchFamily="34" charset="0"/>
                <a:sym typeface="Symbol" pitchFamily="18" charset="2"/>
              </a:rPr>
              <a:t></a:t>
            </a:r>
            <a:r>
              <a:rPr lang="it-IT" sz="3600" dirty="0" smtClean="0">
                <a:solidFill>
                  <a:srgbClr val="002060"/>
                </a:solidFill>
                <a:latin typeface="Calibri" pitchFamily="34" charset="0"/>
              </a:rPr>
              <a:t>300) corrisponde a nuclei stabili esistenti in natura. La parte rimanente è costituita da </a:t>
            </a:r>
            <a:r>
              <a:rPr lang="it-IT" sz="3600" b="1" dirty="0" smtClean="0">
                <a:solidFill>
                  <a:srgbClr val="002060"/>
                </a:solidFill>
                <a:latin typeface="Calibri" pitchFamily="34" charset="0"/>
              </a:rPr>
              <a:t>nuclei radioattivi </a:t>
            </a:r>
            <a:r>
              <a:rPr lang="it-IT" sz="3600" dirty="0" smtClean="0">
                <a:solidFill>
                  <a:srgbClr val="002060"/>
                </a:solidFill>
                <a:latin typeface="Calibri" pitchFamily="34" charset="0"/>
              </a:rPr>
              <a:t>prodotti in  laboratorio. È prevista l’esistenza di circa altre 3000 specie nucleari radioattive, in prevalenza ricche di neutroni</a:t>
            </a:r>
            <a:r>
              <a:rPr lang="it-IT" sz="3600" dirty="0" smtClean="0">
                <a:solidFill>
                  <a:srgbClr val="FF0000"/>
                </a:solidFill>
                <a:latin typeface="Calibri" pitchFamily="34" charset="0"/>
              </a:rPr>
              <a:t> </a:t>
            </a:r>
            <a:r>
              <a:rPr lang="it-IT" sz="3600" dirty="0" smtClean="0">
                <a:solidFill>
                  <a:srgbClr val="002060"/>
                </a:solidFill>
                <a:latin typeface="Calibri" pitchFamily="34" charset="0"/>
              </a:rPr>
              <a:t>(</a:t>
            </a:r>
            <a:r>
              <a:rPr lang="it-IT" sz="3600" b="1" dirty="0" smtClean="0">
                <a:solidFill>
                  <a:srgbClr val="002060"/>
                </a:solidFill>
                <a:latin typeface="Calibri" pitchFamily="34" charset="0"/>
              </a:rPr>
              <a:t>terra incognita)</a:t>
            </a:r>
            <a:r>
              <a:rPr lang="it-IT" sz="3600" dirty="0" smtClean="0">
                <a:solidFill>
                  <a:srgbClr val="002060"/>
                </a:solidFill>
                <a:latin typeface="Calibri" pitchFamily="34" charset="0"/>
              </a:rPr>
              <a:t>,</a:t>
            </a:r>
            <a:r>
              <a:rPr lang="it-IT" sz="3600" dirty="0" smtClean="0">
                <a:solidFill>
                  <a:srgbClr val="FF0000"/>
                </a:solidFill>
                <a:latin typeface="Calibri" pitchFamily="34" charset="0"/>
              </a:rPr>
              <a:t> </a:t>
            </a:r>
            <a:r>
              <a:rPr lang="it-IT" sz="3600" dirty="0" smtClean="0">
                <a:solidFill>
                  <a:srgbClr val="002060"/>
                </a:solidFill>
                <a:latin typeface="Calibri" pitchFamily="34" charset="0"/>
              </a:rPr>
              <a:t>per ora inaccessibili. Molti nuclei radioattivi sono coinvolti nei processi di produzione di elementi pesanti nelle stelle. Per lo studio di questi processi, che attualmente costituisce una delle frontiere della fisica nucleare, è necessaria la produzione di fasci di ioni radioattivi.</a:t>
            </a:r>
          </a:p>
        </p:txBody>
      </p:sp>
      <p:cxnSp>
        <p:nvCxnSpPr>
          <p:cNvPr id="14" name="Connettore 1 13"/>
          <p:cNvCxnSpPr/>
          <p:nvPr/>
        </p:nvCxnSpPr>
        <p:spPr>
          <a:xfrm flipV="1">
            <a:off x="3978228" y="4352849"/>
            <a:ext cx="13287468" cy="0"/>
          </a:xfrm>
          <a:prstGeom prst="line">
            <a:avLst/>
          </a:prstGeom>
          <a:ln w="31750"/>
        </p:spPr>
        <p:style>
          <a:lnRef idx="1">
            <a:schemeClr val="accent4"/>
          </a:lnRef>
          <a:fillRef idx="0">
            <a:schemeClr val="accent4"/>
          </a:fillRef>
          <a:effectRef idx="0">
            <a:schemeClr val="accent4"/>
          </a:effectRef>
          <a:fontRef idx="minor">
            <a:schemeClr val="tx1"/>
          </a:fontRef>
        </p:style>
      </p:cxnSp>
      <p:grpSp>
        <p:nvGrpSpPr>
          <p:cNvPr id="106" name="Group 105"/>
          <p:cNvGrpSpPr/>
          <p:nvPr/>
        </p:nvGrpSpPr>
        <p:grpSpPr>
          <a:xfrm>
            <a:off x="196776" y="180000"/>
            <a:ext cx="21131360" cy="29890800"/>
            <a:chOff x="196776" y="180000"/>
            <a:chExt cx="21131360" cy="29890800"/>
          </a:xfrm>
        </p:grpSpPr>
        <p:pic>
          <p:nvPicPr>
            <p:cNvPr id="12" name="Immagine 11" descr="infn-main_09.jpg"/>
            <p:cNvPicPr>
              <a:picLocks noChangeAspect="1"/>
            </p:cNvPicPr>
            <p:nvPr/>
          </p:nvPicPr>
          <p:blipFill>
            <a:blip r:embed="rId3" cstate="print"/>
            <a:stretch>
              <a:fillRect/>
            </a:stretch>
          </p:blipFill>
          <p:spPr>
            <a:xfrm>
              <a:off x="17432937" y="180000"/>
              <a:ext cx="3895199" cy="2520000"/>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196776" y="180000"/>
              <a:ext cx="7289396" cy="2520000"/>
            </a:xfrm>
            <a:prstGeom prst="rect">
              <a:avLst/>
            </a:prstGeom>
            <a:noFill/>
            <a:ln w="9525">
              <a:noFill/>
              <a:miter lim="800000"/>
              <a:headEnd/>
              <a:tailEnd/>
            </a:ln>
          </p:spPr>
        </p:pic>
        <p:pic>
          <p:nvPicPr>
            <p:cNvPr id="6" name="Picture 5" descr="start-birth-m83.jpg"/>
            <p:cNvPicPr>
              <a:picLocks noChangeAspect="1"/>
            </p:cNvPicPr>
            <p:nvPr/>
          </p:nvPicPr>
          <p:blipFill>
            <a:blip r:embed="rId5" cstate="print"/>
            <a:stretch>
              <a:fillRect/>
            </a:stretch>
          </p:blipFill>
          <p:spPr>
            <a:xfrm>
              <a:off x="7483452" y="180000"/>
              <a:ext cx="2506219" cy="2520000"/>
            </a:xfrm>
            <a:prstGeom prst="rect">
              <a:avLst/>
            </a:prstGeom>
          </p:spPr>
        </p:pic>
        <p:pic>
          <p:nvPicPr>
            <p:cNvPr id="7" name="Picture 6" descr="GC-M4.jpg"/>
            <p:cNvPicPr>
              <a:picLocks noChangeAspect="1"/>
            </p:cNvPicPr>
            <p:nvPr/>
          </p:nvPicPr>
          <p:blipFill>
            <a:blip r:embed="rId6" cstate="print"/>
            <a:stretch>
              <a:fillRect/>
            </a:stretch>
          </p:blipFill>
          <p:spPr>
            <a:xfrm>
              <a:off x="9983782" y="180000"/>
              <a:ext cx="2520000" cy="2520000"/>
            </a:xfrm>
            <a:prstGeom prst="rect">
              <a:avLst/>
            </a:prstGeom>
          </p:spPr>
        </p:pic>
        <p:pic>
          <p:nvPicPr>
            <p:cNvPr id="8" name="Picture 7" descr="Super-Red-star.jpg"/>
            <p:cNvPicPr>
              <a:picLocks noChangeAspect="1"/>
            </p:cNvPicPr>
            <p:nvPr/>
          </p:nvPicPr>
          <p:blipFill>
            <a:blip r:embed="rId7" cstate="print"/>
            <a:stretch>
              <a:fillRect/>
            </a:stretch>
          </p:blipFill>
          <p:spPr>
            <a:xfrm>
              <a:off x="12484112" y="180000"/>
              <a:ext cx="2520000" cy="2520000"/>
            </a:xfrm>
            <a:prstGeom prst="rect">
              <a:avLst/>
            </a:prstGeom>
          </p:spPr>
        </p:pic>
        <p:pic>
          <p:nvPicPr>
            <p:cNvPr id="10" name="Picture 9" descr="NGC-290.jpg"/>
            <p:cNvPicPr>
              <a:picLocks noChangeAspect="1"/>
            </p:cNvPicPr>
            <p:nvPr/>
          </p:nvPicPr>
          <p:blipFill>
            <a:blip r:embed="rId8" cstate="print"/>
            <a:stretch>
              <a:fillRect/>
            </a:stretch>
          </p:blipFill>
          <p:spPr>
            <a:xfrm>
              <a:off x="15027304" y="180000"/>
              <a:ext cx="2520000" cy="2520000"/>
            </a:xfrm>
            <a:prstGeom prst="rect">
              <a:avLst/>
            </a:prstGeom>
          </p:spPr>
        </p:pic>
        <p:pic>
          <p:nvPicPr>
            <p:cNvPr id="13" name="Immagine 11" descr="infn-main_09.jpg"/>
            <p:cNvPicPr>
              <a:picLocks noChangeAspect="1"/>
            </p:cNvPicPr>
            <p:nvPr/>
          </p:nvPicPr>
          <p:blipFill>
            <a:blip r:embed="rId3" cstate="print"/>
            <a:stretch>
              <a:fillRect/>
            </a:stretch>
          </p:blipFill>
          <p:spPr>
            <a:xfrm>
              <a:off x="209400" y="27550529"/>
              <a:ext cx="3895199" cy="2520000"/>
            </a:xfrm>
            <a:prstGeom prst="rect">
              <a:avLst/>
            </a:prstGeom>
          </p:spPr>
        </p:pic>
        <p:pic>
          <p:nvPicPr>
            <p:cNvPr id="16" name="Picture 2"/>
            <p:cNvPicPr>
              <a:picLocks noChangeAspect="1" noChangeArrowheads="1"/>
            </p:cNvPicPr>
            <p:nvPr/>
          </p:nvPicPr>
          <p:blipFill>
            <a:blip r:embed="rId4" cstate="print"/>
            <a:srcRect/>
            <a:stretch>
              <a:fillRect/>
            </a:stretch>
          </p:blipFill>
          <p:spPr bwMode="auto">
            <a:xfrm>
              <a:off x="13908179" y="27550800"/>
              <a:ext cx="7289396" cy="2520000"/>
            </a:xfrm>
            <a:prstGeom prst="rect">
              <a:avLst/>
            </a:prstGeom>
            <a:noFill/>
            <a:ln w="9525">
              <a:noFill/>
              <a:miter lim="800000"/>
              <a:headEnd/>
              <a:tailEnd/>
            </a:ln>
          </p:spPr>
        </p:pic>
        <p:pic>
          <p:nvPicPr>
            <p:cNvPr id="17" name="Picture 16" descr="start-birth-m83.jpg"/>
            <p:cNvPicPr>
              <a:picLocks noChangeAspect="1"/>
            </p:cNvPicPr>
            <p:nvPr/>
          </p:nvPicPr>
          <p:blipFill>
            <a:blip r:embed="rId5" cstate="print"/>
            <a:stretch>
              <a:fillRect/>
            </a:stretch>
          </p:blipFill>
          <p:spPr>
            <a:xfrm>
              <a:off x="3958176" y="27550529"/>
              <a:ext cx="2506219" cy="2520000"/>
            </a:xfrm>
            <a:prstGeom prst="rect">
              <a:avLst/>
            </a:prstGeom>
          </p:spPr>
        </p:pic>
        <p:pic>
          <p:nvPicPr>
            <p:cNvPr id="18" name="Picture 17" descr="GC-M4.jpg"/>
            <p:cNvPicPr>
              <a:picLocks noChangeAspect="1"/>
            </p:cNvPicPr>
            <p:nvPr/>
          </p:nvPicPr>
          <p:blipFill>
            <a:blip r:embed="rId6" cstate="print"/>
            <a:stretch>
              <a:fillRect/>
            </a:stretch>
          </p:blipFill>
          <p:spPr>
            <a:xfrm>
              <a:off x="6463650" y="27550800"/>
              <a:ext cx="2520000" cy="2520000"/>
            </a:xfrm>
            <a:prstGeom prst="rect">
              <a:avLst/>
            </a:prstGeom>
          </p:spPr>
        </p:pic>
        <p:pic>
          <p:nvPicPr>
            <p:cNvPr id="19" name="Picture 18" descr="Super-Red-star.jpg"/>
            <p:cNvPicPr>
              <a:picLocks noChangeAspect="1"/>
            </p:cNvPicPr>
            <p:nvPr/>
          </p:nvPicPr>
          <p:blipFill>
            <a:blip r:embed="rId7" cstate="print"/>
            <a:stretch>
              <a:fillRect/>
            </a:stretch>
          </p:blipFill>
          <p:spPr>
            <a:xfrm>
              <a:off x="8983650" y="27550800"/>
              <a:ext cx="2520000" cy="2520000"/>
            </a:xfrm>
            <a:prstGeom prst="rect">
              <a:avLst/>
            </a:prstGeom>
          </p:spPr>
        </p:pic>
        <p:pic>
          <p:nvPicPr>
            <p:cNvPr id="20" name="Picture 19" descr="NGC-290.jpg"/>
            <p:cNvPicPr>
              <a:picLocks noChangeAspect="1"/>
            </p:cNvPicPr>
            <p:nvPr/>
          </p:nvPicPr>
          <p:blipFill>
            <a:blip r:embed="rId8" cstate="print"/>
            <a:stretch>
              <a:fillRect/>
            </a:stretch>
          </p:blipFill>
          <p:spPr>
            <a:xfrm>
              <a:off x="11404166" y="27550800"/>
              <a:ext cx="2520000" cy="2520000"/>
            </a:xfrm>
            <a:prstGeom prst="rect">
              <a:avLst/>
            </a:prstGeom>
          </p:spPr>
        </p:pic>
        <p:pic>
          <p:nvPicPr>
            <p:cNvPr id="21" name="Picture 4" descr="LUNA tot"/>
            <p:cNvPicPr>
              <a:picLocks noChangeAspect="1" noChangeArrowheads="1"/>
            </p:cNvPicPr>
            <p:nvPr/>
          </p:nvPicPr>
          <p:blipFill>
            <a:blip r:embed="rId9" cstate="print"/>
            <a:srcRect/>
            <a:stretch>
              <a:fillRect/>
            </a:stretch>
          </p:blipFill>
          <p:spPr bwMode="auto">
            <a:xfrm>
              <a:off x="209400" y="2695079"/>
              <a:ext cx="2520000" cy="1863119"/>
            </a:xfrm>
            <a:prstGeom prst="rect">
              <a:avLst/>
            </a:prstGeom>
            <a:noFill/>
            <a:ln w="9525">
              <a:noFill/>
              <a:miter lim="800000"/>
              <a:headEnd/>
              <a:tailEnd/>
            </a:ln>
          </p:spPr>
        </p:pic>
        <p:pic>
          <p:nvPicPr>
            <p:cNvPr id="23" name="Picture 22" descr="_04A0054b.jpg"/>
            <p:cNvPicPr>
              <a:picLocks noChangeAspect="1"/>
            </p:cNvPicPr>
            <p:nvPr/>
          </p:nvPicPr>
          <p:blipFill>
            <a:blip r:embed="rId10" cstate="print"/>
            <a:stretch>
              <a:fillRect/>
            </a:stretch>
          </p:blipFill>
          <p:spPr>
            <a:xfrm>
              <a:off x="215826" y="8710568"/>
              <a:ext cx="2502000" cy="3737555"/>
            </a:xfrm>
            <a:prstGeom prst="rect">
              <a:avLst/>
            </a:prstGeom>
          </p:spPr>
        </p:pic>
        <p:pic>
          <p:nvPicPr>
            <p:cNvPr id="25" name="Picture 24" descr="20090601_063b.jpg"/>
            <p:cNvPicPr>
              <a:picLocks noChangeAspect="1"/>
            </p:cNvPicPr>
            <p:nvPr/>
          </p:nvPicPr>
          <p:blipFill>
            <a:blip r:embed="rId11" cstate="print"/>
            <a:stretch>
              <a:fillRect/>
            </a:stretch>
          </p:blipFill>
          <p:spPr>
            <a:xfrm>
              <a:off x="209400" y="7067493"/>
              <a:ext cx="2520000" cy="1676842"/>
            </a:xfrm>
            <a:prstGeom prst="rect">
              <a:avLst/>
            </a:prstGeom>
          </p:spPr>
        </p:pic>
        <p:pic>
          <p:nvPicPr>
            <p:cNvPr id="26" name="Picture 25" descr="CE0134H.jpg"/>
            <p:cNvPicPr>
              <a:picLocks noChangeAspect="1"/>
            </p:cNvPicPr>
            <p:nvPr/>
          </p:nvPicPr>
          <p:blipFill>
            <a:blip r:embed="rId12" cstate="print"/>
            <a:stretch>
              <a:fillRect/>
            </a:stretch>
          </p:blipFill>
          <p:spPr>
            <a:xfrm>
              <a:off x="209400" y="13354037"/>
              <a:ext cx="2520000" cy="1686762"/>
            </a:xfrm>
            <a:prstGeom prst="rect">
              <a:avLst/>
            </a:prstGeom>
          </p:spPr>
        </p:pic>
        <p:pic>
          <p:nvPicPr>
            <p:cNvPr id="27" name="Picture 26" descr="LHC-CERN-over.jpg"/>
            <p:cNvPicPr>
              <a:picLocks noChangeAspect="1"/>
            </p:cNvPicPr>
            <p:nvPr/>
          </p:nvPicPr>
          <p:blipFill>
            <a:blip r:embed="rId13" cstate="print"/>
            <a:stretch>
              <a:fillRect/>
            </a:stretch>
          </p:blipFill>
          <p:spPr>
            <a:xfrm>
              <a:off x="201538" y="4558198"/>
              <a:ext cx="2520000" cy="2520000"/>
            </a:xfrm>
            <a:prstGeom prst="rect">
              <a:avLst/>
            </a:prstGeom>
          </p:spPr>
        </p:pic>
        <p:pic>
          <p:nvPicPr>
            <p:cNvPr id="29" name="Picture 2"/>
            <p:cNvPicPr>
              <a:picLocks noChangeAspect="1" noChangeArrowheads="1"/>
            </p:cNvPicPr>
            <p:nvPr/>
          </p:nvPicPr>
          <p:blipFill>
            <a:blip r:embed="rId14" cstate="print"/>
            <a:srcRect/>
            <a:stretch>
              <a:fillRect/>
            </a:stretch>
          </p:blipFill>
          <p:spPr bwMode="auto">
            <a:xfrm>
              <a:off x="209400" y="14997111"/>
              <a:ext cx="2520000" cy="3360000"/>
            </a:xfrm>
            <a:prstGeom prst="rect">
              <a:avLst/>
            </a:prstGeom>
            <a:noFill/>
            <a:ln w="12700">
              <a:noFill/>
              <a:miter lim="800000"/>
              <a:headEnd/>
              <a:tailEnd/>
            </a:ln>
            <a:effectLst>
              <a:outerShdw blurRad="63500" dist="38099" dir="2700000" sx="1000" sy="1000" algn="ctr" rotWithShape="0">
                <a:srgbClr val="000000"/>
              </a:outerShdw>
            </a:effectLst>
          </p:spPr>
        </p:pic>
        <p:pic>
          <p:nvPicPr>
            <p:cNvPr id="30" name="Picture 2" descr="warp"/>
            <p:cNvPicPr>
              <a:picLocks noChangeAspect="1" noChangeArrowheads="1"/>
            </p:cNvPicPr>
            <p:nvPr/>
          </p:nvPicPr>
          <p:blipFill>
            <a:blip r:embed="rId15" cstate="print"/>
            <a:srcRect/>
            <a:stretch>
              <a:fillRect/>
            </a:stretch>
          </p:blipFill>
          <p:spPr bwMode="auto">
            <a:xfrm>
              <a:off x="209400" y="18354697"/>
              <a:ext cx="2520000" cy="1890292"/>
            </a:xfrm>
            <a:prstGeom prst="rect">
              <a:avLst/>
            </a:prstGeom>
            <a:noFill/>
            <a:ln w="9525">
              <a:noFill/>
              <a:miter lim="800000"/>
              <a:headEnd/>
              <a:tailEnd/>
            </a:ln>
          </p:spPr>
        </p:pic>
        <p:pic>
          <p:nvPicPr>
            <p:cNvPr id="2" name="Picture 2"/>
            <p:cNvPicPr>
              <a:picLocks noChangeAspect="1" noChangeArrowheads="1"/>
            </p:cNvPicPr>
            <p:nvPr/>
          </p:nvPicPr>
          <p:blipFill>
            <a:blip r:embed="rId16" cstate="print"/>
            <a:srcRect/>
            <a:stretch>
              <a:fillRect/>
            </a:stretch>
          </p:blipFill>
          <p:spPr bwMode="auto">
            <a:xfrm>
              <a:off x="209400" y="20212085"/>
              <a:ext cx="2520000" cy="1896678"/>
            </a:xfrm>
            <a:prstGeom prst="rect">
              <a:avLst/>
            </a:prstGeom>
            <a:noFill/>
            <a:ln w="9525">
              <a:noFill/>
              <a:miter lim="800000"/>
              <a:headEnd/>
              <a:tailEnd/>
            </a:ln>
          </p:spPr>
        </p:pic>
        <p:pic>
          <p:nvPicPr>
            <p:cNvPr id="3" name="Picture 3"/>
            <p:cNvPicPr>
              <a:picLocks noChangeAspect="1" noChangeArrowheads="1"/>
            </p:cNvPicPr>
            <p:nvPr/>
          </p:nvPicPr>
          <p:blipFill>
            <a:blip r:embed="rId17" cstate="print"/>
            <a:srcRect/>
            <a:stretch>
              <a:fillRect/>
            </a:stretch>
          </p:blipFill>
          <p:spPr bwMode="auto">
            <a:xfrm>
              <a:off x="209400" y="22069473"/>
              <a:ext cx="2520000" cy="1031133"/>
            </a:xfrm>
            <a:prstGeom prst="rect">
              <a:avLst/>
            </a:prstGeom>
            <a:noFill/>
            <a:ln w="9525">
              <a:noFill/>
              <a:miter lim="800000"/>
              <a:headEnd/>
              <a:tailEnd/>
            </a:ln>
          </p:spPr>
        </p:pic>
        <p:pic>
          <p:nvPicPr>
            <p:cNvPr id="28" name="Picture 2" descr="C:\Users\campana\Desktop\PAMELAconTecnico.jpg"/>
            <p:cNvPicPr>
              <a:picLocks noChangeAspect="1" noChangeArrowheads="1"/>
            </p:cNvPicPr>
            <p:nvPr/>
          </p:nvPicPr>
          <p:blipFill>
            <a:blip r:embed="rId18" cstate="print"/>
            <a:srcRect/>
            <a:stretch>
              <a:fillRect/>
            </a:stretch>
          </p:blipFill>
          <p:spPr bwMode="auto">
            <a:xfrm>
              <a:off x="209400" y="23069605"/>
              <a:ext cx="2520000" cy="3123775"/>
            </a:xfrm>
            <a:prstGeom prst="rect">
              <a:avLst/>
            </a:prstGeom>
            <a:noFill/>
          </p:spPr>
        </p:pic>
        <p:pic>
          <p:nvPicPr>
            <p:cNvPr id="32" name="Picture 2" descr="argo_carpet2"/>
            <p:cNvPicPr>
              <a:picLocks noChangeAspect="1" noChangeArrowheads="1"/>
            </p:cNvPicPr>
            <p:nvPr/>
          </p:nvPicPr>
          <p:blipFill>
            <a:blip r:embed="rId19" cstate="print"/>
            <a:srcRect/>
            <a:stretch>
              <a:fillRect/>
            </a:stretch>
          </p:blipFill>
          <p:spPr bwMode="auto">
            <a:xfrm>
              <a:off x="18627000" y="4710040"/>
              <a:ext cx="2520000" cy="2214578"/>
            </a:xfrm>
            <a:prstGeom prst="rect">
              <a:avLst/>
            </a:prstGeom>
            <a:noFill/>
            <a:ln w="9525">
              <a:noFill/>
              <a:miter lim="800000"/>
              <a:headEnd/>
              <a:tailEnd/>
            </a:ln>
          </p:spPr>
        </p:pic>
        <p:pic>
          <p:nvPicPr>
            <p:cNvPr id="33" name="Picture 16"/>
            <p:cNvPicPr>
              <a:picLocks noChangeAspect="1" noChangeArrowheads="1"/>
            </p:cNvPicPr>
            <p:nvPr/>
          </p:nvPicPr>
          <p:blipFill>
            <a:blip r:embed="rId20" cstate="print"/>
            <a:srcRect/>
            <a:stretch>
              <a:fillRect/>
            </a:stretch>
          </p:blipFill>
          <p:spPr bwMode="auto">
            <a:xfrm>
              <a:off x="18627000" y="6922332"/>
              <a:ext cx="2520000" cy="1931111"/>
            </a:xfrm>
            <a:prstGeom prst="rect">
              <a:avLst/>
            </a:prstGeom>
            <a:noFill/>
            <a:ln w="9525">
              <a:noFill/>
              <a:miter lim="800000"/>
              <a:headEnd/>
              <a:tailEnd/>
            </a:ln>
            <a:effectLst/>
          </p:spPr>
        </p:pic>
        <p:pic>
          <p:nvPicPr>
            <p:cNvPr id="35" name="Picture 6"/>
            <p:cNvPicPr>
              <a:picLocks noChangeAspect="1" noChangeArrowheads="1"/>
            </p:cNvPicPr>
            <p:nvPr/>
          </p:nvPicPr>
          <p:blipFill>
            <a:blip r:embed="rId21" cstate="print"/>
            <a:srcRect/>
            <a:stretch>
              <a:fillRect/>
            </a:stretch>
          </p:blipFill>
          <p:spPr bwMode="auto">
            <a:xfrm>
              <a:off x="768280" y="26004745"/>
              <a:ext cx="1500198" cy="1351140"/>
            </a:xfrm>
            <a:prstGeom prst="rect">
              <a:avLst/>
            </a:prstGeom>
            <a:solidFill>
              <a:schemeClr val="bg1"/>
            </a:solidFill>
            <a:ln w="9525">
              <a:noFill/>
              <a:miter lim="800000"/>
              <a:headEnd/>
              <a:tailEnd/>
            </a:ln>
            <a:effectLst/>
          </p:spPr>
        </p:pic>
        <p:pic>
          <p:nvPicPr>
            <p:cNvPr id="37" name="Picture 1028" descr="figure1-raw"/>
            <p:cNvPicPr>
              <a:picLocks noChangeAspect="1" noChangeArrowheads="1"/>
            </p:cNvPicPr>
            <p:nvPr/>
          </p:nvPicPr>
          <p:blipFill>
            <a:blip r:embed="rId22" cstate="print"/>
            <a:srcRect/>
            <a:stretch>
              <a:fillRect/>
            </a:stretch>
          </p:blipFill>
          <p:spPr bwMode="auto">
            <a:xfrm>
              <a:off x="18627000" y="2661002"/>
              <a:ext cx="2520000" cy="2049037"/>
            </a:xfrm>
            <a:prstGeom prst="rect">
              <a:avLst/>
            </a:prstGeom>
            <a:noFill/>
          </p:spPr>
        </p:pic>
        <p:pic>
          <p:nvPicPr>
            <p:cNvPr id="39" name="Picture 4"/>
            <p:cNvPicPr>
              <a:picLocks noChangeArrowheads="1"/>
            </p:cNvPicPr>
            <p:nvPr/>
          </p:nvPicPr>
          <p:blipFill>
            <a:blip r:embed="rId23" cstate="print"/>
            <a:srcRect/>
            <a:stretch>
              <a:fillRect/>
            </a:stretch>
          </p:blipFill>
          <p:spPr bwMode="auto">
            <a:xfrm>
              <a:off x="18627000" y="16497309"/>
              <a:ext cx="2520000" cy="2714645"/>
            </a:xfrm>
            <a:prstGeom prst="rect">
              <a:avLst/>
            </a:prstGeom>
            <a:noFill/>
            <a:ln w="0">
              <a:noFill/>
              <a:miter lim="800000"/>
              <a:headEnd/>
              <a:tailEnd/>
            </a:ln>
            <a:effectLst>
              <a:outerShdw sx="1000" sy="1000" algn="ctr" rotWithShape="0">
                <a:srgbClr val="808080"/>
              </a:outerShdw>
            </a:effectLst>
          </p:spPr>
        </p:pic>
        <p:pic>
          <p:nvPicPr>
            <p:cNvPr id="40" name="Picture 3"/>
            <p:cNvPicPr>
              <a:picLocks noChangeAspect="1" noChangeArrowheads="1"/>
            </p:cNvPicPr>
            <p:nvPr/>
          </p:nvPicPr>
          <p:blipFill>
            <a:blip r:embed="rId24" cstate="print"/>
            <a:srcRect/>
            <a:stretch>
              <a:fillRect/>
            </a:stretch>
          </p:blipFill>
          <p:spPr bwMode="auto">
            <a:xfrm>
              <a:off x="18627000" y="8799950"/>
              <a:ext cx="2520000" cy="2125195"/>
            </a:xfrm>
            <a:prstGeom prst="rect">
              <a:avLst/>
            </a:prstGeom>
            <a:noFill/>
            <a:ln w="9525">
              <a:noFill/>
              <a:round/>
              <a:headEnd/>
              <a:tailEnd/>
            </a:ln>
            <a:effectLst/>
          </p:spPr>
        </p:pic>
        <p:pic>
          <p:nvPicPr>
            <p:cNvPr id="41" name="Picture 11" descr="aerial"/>
            <p:cNvPicPr>
              <a:picLocks noChangeAspect="1" noChangeArrowheads="1"/>
            </p:cNvPicPr>
            <p:nvPr/>
          </p:nvPicPr>
          <p:blipFill>
            <a:blip r:embed="rId25" cstate="print"/>
            <a:srcRect/>
            <a:stretch>
              <a:fillRect/>
            </a:stretch>
          </p:blipFill>
          <p:spPr bwMode="auto">
            <a:xfrm>
              <a:off x="18627000" y="14035079"/>
              <a:ext cx="2520000" cy="2478422"/>
            </a:xfrm>
            <a:prstGeom prst="rect">
              <a:avLst/>
            </a:prstGeom>
            <a:solidFill>
              <a:srgbClr val="CCFF99"/>
            </a:solidFill>
            <a:ln w="9525">
              <a:noFill/>
              <a:miter lim="800000"/>
              <a:headEnd/>
              <a:tailEnd/>
            </a:ln>
          </p:spPr>
        </p:pic>
        <p:pic>
          <p:nvPicPr>
            <p:cNvPr id="42" name="Picture 34" descr="IMG_6982"/>
            <p:cNvPicPr>
              <a:picLocks noChangeAspect="1" noChangeArrowheads="1"/>
            </p:cNvPicPr>
            <p:nvPr/>
          </p:nvPicPr>
          <p:blipFill>
            <a:blip r:embed="rId26" cstate="print"/>
            <a:srcRect/>
            <a:stretch>
              <a:fillRect/>
            </a:stretch>
          </p:blipFill>
          <p:spPr bwMode="auto">
            <a:xfrm>
              <a:off x="18627000" y="19211953"/>
              <a:ext cx="2520000" cy="2180686"/>
            </a:xfrm>
            <a:prstGeom prst="rect">
              <a:avLst/>
            </a:prstGeom>
            <a:noFill/>
            <a:ln w="25400">
              <a:noFill/>
              <a:miter lim="800000"/>
              <a:headEnd/>
              <a:tailEnd/>
            </a:ln>
          </p:spPr>
        </p:pic>
        <p:pic>
          <p:nvPicPr>
            <p:cNvPr id="46" name="Picture 6" descr="DSC_7807.JPG"/>
            <p:cNvPicPr>
              <a:picLocks noChangeAspect="1"/>
            </p:cNvPicPr>
            <p:nvPr/>
          </p:nvPicPr>
          <p:blipFill>
            <a:blip r:embed="rId27" cstate="print"/>
            <a:srcRect/>
            <a:stretch>
              <a:fillRect/>
            </a:stretch>
          </p:blipFill>
          <p:spPr bwMode="auto">
            <a:xfrm>
              <a:off x="18627000" y="10925145"/>
              <a:ext cx="2520000" cy="3143272"/>
            </a:xfrm>
            <a:prstGeom prst="rect">
              <a:avLst/>
            </a:prstGeom>
            <a:noFill/>
            <a:ln w="9525">
              <a:noFill/>
              <a:miter lim="800000"/>
              <a:headEnd/>
              <a:tailEnd/>
            </a:ln>
          </p:spPr>
        </p:pic>
        <p:pic>
          <p:nvPicPr>
            <p:cNvPr id="48" name="Immagine 47" descr="lancio_2.jpg"/>
            <p:cNvPicPr>
              <a:picLocks noChangeAspect="1"/>
            </p:cNvPicPr>
            <p:nvPr/>
          </p:nvPicPr>
          <p:blipFill>
            <a:blip r:embed="rId28" cstate="print"/>
            <a:stretch>
              <a:fillRect/>
            </a:stretch>
          </p:blipFill>
          <p:spPr>
            <a:xfrm>
              <a:off x="18627780" y="21355093"/>
              <a:ext cx="2514069" cy="3429024"/>
            </a:xfrm>
            <a:prstGeom prst="rect">
              <a:avLst/>
            </a:prstGeom>
          </p:spPr>
        </p:pic>
        <p:pic>
          <p:nvPicPr>
            <p:cNvPr id="49" name="Picture 8"/>
            <p:cNvPicPr>
              <a:picLocks noChangeAspect="1" noChangeArrowheads="1"/>
            </p:cNvPicPr>
            <p:nvPr/>
          </p:nvPicPr>
          <p:blipFill>
            <a:blip r:embed="rId29" cstate="print"/>
            <a:srcRect/>
            <a:stretch>
              <a:fillRect/>
            </a:stretch>
          </p:blipFill>
          <p:spPr bwMode="auto">
            <a:xfrm>
              <a:off x="18627779" y="24784117"/>
              <a:ext cx="2520000" cy="2169999"/>
            </a:xfrm>
            <a:prstGeom prst="rect">
              <a:avLst/>
            </a:prstGeom>
            <a:noFill/>
          </p:spPr>
        </p:pic>
        <p:pic>
          <p:nvPicPr>
            <p:cNvPr id="11" name="Picture 4" descr="circe1.jpg"/>
            <p:cNvPicPr>
              <a:picLocks noChangeAspect="1"/>
            </p:cNvPicPr>
            <p:nvPr/>
          </p:nvPicPr>
          <p:blipFill>
            <a:blip r:embed="rId30" cstate="print"/>
            <a:srcRect/>
            <a:stretch>
              <a:fillRect/>
            </a:stretch>
          </p:blipFill>
          <p:spPr bwMode="auto">
            <a:xfrm>
              <a:off x="209400" y="12357757"/>
              <a:ext cx="2520000" cy="996280"/>
            </a:xfrm>
            <a:prstGeom prst="rect">
              <a:avLst/>
            </a:prstGeom>
            <a:noFill/>
            <a:ln w="9525">
              <a:noFill/>
              <a:miter lim="800000"/>
              <a:headEnd/>
              <a:tailEnd/>
            </a:ln>
          </p:spPr>
        </p:pic>
      </p:grpSp>
      <p:sp>
        <p:nvSpPr>
          <p:cNvPr id="47" name="Rectangle 46"/>
          <p:cNvSpPr/>
          <p:nvPr/>
        </p:nvSpPr>
        <p:spPr>
          <a:xfrm>
            <a:off x="3335286" y="16340145"/>
            <a:ext cx="7215238" cy="1007275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just">
              <a:defRPr/>
            </a:pPr>
            <a:r>
              <a:rPr lang="it-IT" sz="3600" dirty="0" smtClean="0">
                <a:solidFill>
                  <a:srgbClr val="002060"/>
                </a:solidFill>
              </a:rPr>
              <a:t>Nell’ambito dell’esperimento </a:t>
            </a:r>
            <a:r>
              <a:rPr lang="it-IT" sz="3600" b="1" dirty="0" smtClean="0">
                <a:solidFill>
                  <a:srgbClr val="FF0000"/>
                </a:solidFill>
              </a:rPr>
              <a:t>EXOTIC </a:t>
            </a:r>
            <a:r>
              <a:rPr lang="it-IT" sz="3600" dirty="0" smtClean="0">
                <a:solidFill>
                  <a:srgbClr val="002060"/>
                </a:solidFill>
              </a:rPr>
              <a:t>i ricercatori di Napoli hanno sviluppato presso i Laboratori Nazionali di Legnaro (LNL, PD), in collaborazione con ricercatori  di Padova e di Milano, una struttura che produce  fasci di nuclei radioattivi leggeri ricchi di protoni con ottime caratteristiche. </a:t>
            </a:r>
          </a:p>
          <a:p>
            <a:pPr algn="just">
              <a:defRPr/>
            </a:pPr>
            <a:r>
              <a:rPr lang="it-IT" sz="3600" dirty="0" smtClean="0">
                <a:solidFill>
                  <a:srgbClr val="002060"/>
                </a:solidFill>
              </a:rPr>
              <a:t>Inoltre, i ricercatori di Napoli collaborano al progetto di una nuova struttura </a:t>
            </a:r>
            <a:r>
              <a:rPr lang="it-IT" sz="3600" b="1" dirty="0" smtClean="0">
                <a:solidFill>
                  <a:srgbClr val="FF0000"/>
                </a:solidFill>
              </a:rPr>
              <a:t>(SPES) </a:t>
            </a:r>
            <a:r>
              <a:rPr lang="it-IT" sz="3600" dirty="0" smtClean="0">
                <a:solidFill>
                  <a:srgbClr val="002060"/>
                </a:solidFill>
              </a:rPr>
              <a:t>per fasci di ioni radioattivi ricchi di neutroni, che permetterà di investigare zone della terra incognita della carta dei nuclei. </a:t>
            </a:r>
            <a:r>
              <a:rPr lang="it-IT" sz="3600" b="1" dirty="0" smtClean="0">
                <a:solidFill>
                  <a:srgbClr val="FF0000"/>
                </a:solidFill>
              </a:rPr>
              <a:t>SPES</a:t>
            </a:r>
            <a:r>
              <a:rPr lang="it-IT" sz="3600" dirty="0" smtClean="0">
                <a:solidFill>
                  <a:srgbClr val="002060"/>
                </a:solidFill>
              </a:rPr>
              <a:t> sarà realizzato presso i LNL con il contributo di tutta la comunità di fisica nucleare dell’INFN.</a:t>
            </a:r>
          </a:p>
        </p:txBody>
      </p:sp>
      <p:sp>
        <p:nvSpPr>
          <p:cNvPr id="88" name="Rectangle 3"/>
          <p:cNvSpPr>
            <a:spLocks noChangeArrowheads="1"/>
          </p:cNvSpPr>
          <p:nvPr/>
        </p:nvSpPr>
        <p:spPr bwMode="auto">
          <a:xfrm>
            <a:off x="3121025" y="2924089"/>
            <a:ext cx="15001875" cy="1500188"/>
          </a:xfrm>
          <a:prstGeom prst="rect">
            <a:avLst/>
          </a:prstGeom>
          <a:noFill/>
          <a:ln w="9525">
            <a:noFill/>
            <a:miter lim="800000"/>
            <a:headEnd/>
            <a:tailEnd/>
          </a:ln>
          <a:effectLst/>
        </p:spPr>
        <p:txBody>
          <a:bodyPr anchor="ctr"/>
          <a:lstStyle/>
          <a:p>
            <a:pPr algn="ctr">
              <a:defRPr/>
            </a:pPr>
            <a:r>
              <a:rPr lang="it-IT" sz="7200" b="1" dirty="0">
                <a:solidFill>
                  <a:srgbClr val="FF3300"/>
                </a:solidFill>
                <a:effectLst>
                  <a:outerShdw blurRad="38100" dist="38100" dir="2700000" algn="tl">
                    <a:srgbClr val="C0C0C0"/>
                  </a:outerShdw>
                </a:effectLst>
                <a:latin typeface="Calibri" pitchFamily="34" charset="0"/>
              </a:rPr>
              <a:t>LE FRONTIERE DELLA FISICA NUCLEARE</a:t>
            </a:r>
          </a:p>
        </p:txBody>
      </p:sp>
      <p:sp>
        <p:nvSpPr>
          <p:cNvPr id="91" name="Rectangle 90"/>
          <p:cNvSpPr/>
          <p:nvPr/>
        </p:nvSpPr>
        <p:spPr>
          <a:xfrm>
            <a:off x="3406775" y="4995791"/>
            <a:ext cx="6929438" cy="10358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952323" fontAlgn="auto">
              <a:spcBef>
                <a:spcPts val="0"/>
              </a:spcBef>
              <a:spcAft>
                <a:spcPts val="0"/>
              </a:spcAft>
              <a:defRPr/>
            </a:pPr>
            <a:endParaRPr lang="it-IT" dirty="0"/>
          </a:p>
        </p:txBody>
      </p:sp>
      <p:pic>
        <p:nvPicPr>
          <p:cNvPr id="92" name="Picture 2"/>
          <p:cNvPicPr>
            <a:picLocks noChangeAspect="1" noChangeArrowheads="1"/>
          </p:cNvPicPr>
          <p:nvPr/>
        </p:nvPicPr>
        <p:blipFill>
          <a:blip r:embed="rId31" cstate="print"/>
          <a:srcRect/>
          <a:stretch>
            <a:fillRect/>
          </a:stretch>
        </p:blipFill>
        <p:spPr bwMode="auto">
          <a:xfrm>
            <a:off x="3406775" y="4995791"/>
            <a:ext cx="7000875" cy="4929188"/>
          </a:xfrm>
          <a:prstGeom prst="rect">
            <a:avLst/>
          </a:prstGeom>
          <a:noFill/>
          <a:ln w="9525">
            <a:noFill/>
            <a:miter lim="800000"/>
            <a:headEnd/>
            <a:tailEnd/>
          </a:ln>
        </p:spPr>
      </p:pic>
      <p:pic>
        <p:nvPicPr>
          <p:cNvPr id="93" name="Picture 40" descr="EXOTIC_02_04 004"/>
          <p:cNvPicPr>
            <a:picLocks noChangeAspect="1" noChangeArrowheads="1"/>
          </p:cNvPicPr>
          <p:nvPr/>
        </p:nvPicPr>
        <p:blipFill>
          <a:blip r:embed="rId32" cstate="print"/>
          <a:srcRect/>
          <a:stretch>
            <a:fillRect/>
          </a:stretch>
        </p:blipFill>
        <p:spPr bwMode="auto">
          <a:xfrm>
            <a:off x="3406775" y="9996416"/>
            <a:ext cx="6929438" cy="5429254"/>
          </a:xfrm>
          <a:prstGeom prst="rect">
            <a:avLst/>
          </a:prstGeom>
          <a:noFill/>
          <a:ln w="38100">
            <a:solidFill>
              <a:schemeClr val="tx1"/>
            </a:solidFill>
            <a:miter lim="800000"/>
            <a:headEnd/>
            <a:tailEnd/>
          </a:ln>
        </p:spPr>
      </p:pic>
      <p:sp>
        <p:nvSpPr>
          <p:cNvPr id="94" name="Rectangle 93"/>
          <p:cNvSpPr/>
          <p:nvPr/>
        </p:nvSpPr>
        <p:spPr>
          <a:xfrm>
            <a:off x="3406724" y="14317674"/>
            <a:ext cx="6929438" cy="1107996"/>
          </a:xfrm>
          <a:prstGeom prst="rect">
            <a:avLst/>
          </a:prstGeom>
          <a:solidFill>
            <a:schemeClr val="bg2">
              <a:lumMod val="25000"/>
              <a:alpha val="65000"/>
            </a:schemeClr>
          </a:solidFill>
        </p:spPr>
        <p:txBody>
          <a:bodyPr wrap="square">
            <a:spAutoFit/>
          </a:bodyPr>
          <a:lstStyle/>
          <a:p>
            <a:pPr algn="just" defTabSz="2952323" fontAlgn="auto">
              <a:spcBef>
                <a:spcPts val="0"/>
              </a:spcBef>
              <a:spcAft>
                <a:spcPts val="0"/>
              </a:spcAft>
              <a:defRPr/>
            </a:pPr>
            <a:r>
              <a:rPr lang="it-IT" sz="2200" dirty="0">
                <a:solidFill>
                  <a:schemeClr val="bg1"/>
                </a:solidFill>
                <a:effectLst>
                  <a:outerShdw blurRad="38100" dist="38100" dir="2700000" algn="tl">
                    <a:srgbClr val="C0C0C0"/>
                  </a:outerShdw>
                </a:effectLst>
                <a:latin typeface="Arial" pitchFamily="34" charset="0"/>
                <a:cs typeface="Arial" pitchFamily="34" charset="0"/>
              </a:rPr>
              <a:t>Struttura per la produzione di fasci di nuclei leggeri radioattivi ricchi di protoni tramite reazioni indotte da fasci primari di nuclei stabili su bersagli gassosi.</a:t>
            </a:r>
            <a:endParaRPr lang="it-IT" sz="2200" dirty="0">
              <a:solidFill>
                <a:schemeClr val="bg1"/>
              </a:solidFill>
              <a:latin typeface="Arial" pitchFamily="34" charset="0"/>
              <a:cs typeface="Arial" pitchFamily="34" charset="0"/>
            </a:endParaRPr>
          </a:p>
        </p:txBody>
      </p:sp>
      <p:sp>
        <p:nvSpPr>
          <p:cNvPr id="109" name="Rectangle 108"/>
          <p:cNvSpPr/>
          <p:nvPr/>
        </p:nvSpPr>
        <p:spPr>
          <a:xfrm>
            <a:off x="5264150" y="9924979"/>
            <a:ext cx="3462338" cy="769937"/>
          </a:xfrm>
          <a:prstGeom prst="rect">
            <a:avLst/>
          </a:prstGeom>
        </p:spPr>
        <p:txBody>
          <a:bodyPr wrap="none">
            <a:spAutoFit/>
          </a:bodyPr>
          <a:lstStyle/>
          <a:p>
            <a:pPr defTabSz="2952323" fontAlgn="auto">
              <a:spcBef>
                <a:spcPts val="0"/>
              </a:spcBef>
              <a:spcAft>
                <a:spcPts val="0"/>
              </a:spcAft>
              <a:defRPr/>
            </a:pPr>
            <a:r>
              <a:rPr lang="it-IT" sz="4400" b="1" cap="small" dirty="0">
                <a:solidFill>
                  <a:srgbClr val="FF0000"/>
                </a:solidFill>
                <a:effectLst>
                  <a:outerShdw blurRad="38100" dist="38100" dir="2700000" algn="tl">
                    <a:srgbClr val="C0C0C0"/>
                  </a:outerShdw>
                </a:effectLst>
                <a:latin typeface="Calibri" pitchFamily="34" charset="0"/>
              </a:rPr>
              <a:t>EXOTIC</a:t>
            </a:r>
            <a:r>
              <a:rPr lang="it-IT" sz="4400" b="1" cap="small" dirty="0">
                <a:solidFill>
                  <a:schemeClr val="bg1"/>
                </a:solidFill>
                <a:effectLst>
                  <a:outerShdw blurRad="38100" dist="38100" dir="2700000" algn="tl">
                    <a:srgbClr val="C0C0C0"/>
                  </a:outerShdw>
                </a:effectLst>
                <a:latin typeface="Calibri" pitchFamily="34" charset="0"/>
              </a:rPr>
              <a:t> @ LNL</a:t>
            </a:r>
            <a:endParaRPr lang="it-IT" sz="4400" b="1" dirty="0">
              <a:solidFill>
                <a:schemeClr val="bg1"/>
              </a:solidFill>
              <a:latin typeface="+mn-lt"/>
            </a:endParaRPr>
          </a:p>
        </p:txBody>
      </p:sp>
      <p:sp>
        <p:nvSpPr>
          <p:cNvPr id="112" name="Rectangle 111"/>
          <p:cNvSpPr/>
          <p:nvPr/>
        </p:nvSpPr>
        <p:spPr>
          <a:xfrm>
            <a:off x="11171289" y="16292514"/>
            <a:ext cx="6929437" cy="10134677"/>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sz="3600">
              <a:solidFill>
                <a:srgbClr val="002060"/>
              </a:solidFill>
            </a:endParaRPr>
          </a:p>
          <a:p>
            <a:pPr algn="ctr">
              <a:defRPr/>
            </a:pPr>
            <a:endParaRPr lang="it-IT" sz="3600">
              <a:solidFill>
                <a:srgbClr val="002060"/>
              </a:solidFill>
            </a:endParaRPr>
          </a:p>
          <a:p>
            <a:pPr algn="ctr">
              <a:defRPr/>
            </a:pPr>
            <a:endParaRPr lang="it-IT" sz="3600">
              <a:solidFill>
                <a:srgbClr val="002060"/>
              </a:solidFill>
            </a:endParaRPr>
          </a:p>
          <a:p>
            <a:pPr algn="ctr">
              <a:defRPr/>
            </a:pPr>
            <a:endParaRPr lang="it-IT" sz="3600">
              <a:solidFill>
                <a:srgbClr val="002060"/>
              </a:solidFill>
            </a:endParaRPr>
          </a:p>
          <a:p>
            <a:pPr algn="ctr">
              <a:defRPr/>
            </a:pPr>
            <a:endParaRPr lang="it-IT" sz="3600">
              <a:solidFill>
                <a:srgbClr val="002060"/>
              </a:solidFill>
            </a:endParaRPr>
          </a:p>
          <a:p>
            <a:pPr algn="ctr">
              <a:defRPr/>
            </a:pPr>
            <a:endParaRPr lang="it-IT" sz="3600">
              <a:solidFill>
                <a:srgbClr val="002060"/>
              </a:solidFill>
            </a:endParaRPr>
          </a:p>
          <a:p>
            <a:pPr algn="ctr">
              <a:defRPr/>
            </a:pPr>
            <a:endParaRPr lang="it-IT" sz="3600">
              <a:solidFill>
                <a:srgbClr val="002060"/>
              </a:solidFill>
            </a:endParaRPr>
          </a:p>
          <a:p>
            <a:pPr algn="ctr">
              <a:defRPr/>
            </a:pPr>
            <a:endParaRPr lang="it-IT" sz="3600">
              <a:solidFill>
                <a:srgbClr val="002060"/>
              </a:solidFill>
            </a:endParaRPr>
          </a:p>
          <a:p>
            <a:pPr algn="ctr">
              <a:defRPr/>
            </a:pPr>
            <a:endParaRPr lang="it-IT" sz="3600" b="1">
              <a:solidFill>
                <a:srgbClr val="002060"/>
              </a:solidFill>
            </a:endParaRPr>
          </a:p>
          <a:p>
            <a:pPr algn="ctr">
              <a:defRPr/>
            </a:pPr>
            <a:endParaRPr lang="it-IT" sz="3600" b="1">
              <a:solidFill>
                <a:srgbClr val="002060"/>
              </a:solidFill>
            </a:endParaRPr>
          </a:p>
          <a:p>
            <a:pPr algn="ctr">
              <a:defRPr/>
            </a:pPr>
            <a:endParaRPr lang="it-IT" sz="3600" b="1">
              <a:solidFill>
                <a:srgbClr val="002060"/>
              </a:solidFill>
            </a:endParaRPr>
          </a:p>
        </p:txBody>
      </p:sp>
      <p:sp>
        <p:nvSpPr>
          <p:cNvPr id="113" name="Rectangle 112"/>
          <p:cNvSpPr/>
          <p:nvPr/>
        </p:nvSpPr>
        <p:spPr>
          <a:xfrm>
            <a:off x="11884076" y="16354425"/>
            <a:ext cx="5553075" cy="762000"/>
          </a:xfrm>
          <a:prstGeom prst="rect">
            <a:avLst/>
          </a:prstGeom>
        </p:spPr>
        <p:txBody>
          <a:bodyPr wrap="none">
            <a:spAutoFit/>
          </a:bodyPr>
          <a:lstStyle/>
          <a:p>
            <a:pPr>
              <a:defRPr/>
            </a:pPr>
            <a:r>
              <a:rPr lang="it-IT" sz="4400" b="1">
                <a:solidFill>
                  <a:schemeClr val="bg1"/>
                </a:solidFill>
                <a:effectLst>
                  <a:outerShdw blurRad="38100" dist="38100" dir="2700000" algn="tl">
                    <a:srgbClr val="C0C0C0"/>
                  </a:outerShdw>
                </a:effectLst>
                <a:latin typeface="Calibri" pitchFamily="34" charset="0"/>
              </a:rPr>
              <a:t>PROGETTO </a:t>
            </a:r>
            <a:r>
              <a:rPr lang="it-IT" sz="4400" b="1">
                <a:solidFill>
                  <a:srgbClr val="F02402"/>
                </a:solidFill>
                <a:effectLst>
                  <a:outerShdw blurRad="38100" dist="38100" dir="2700000" algn="tl">
                    <a:srgbClr val="C0C0C0"/>
                  </a:outerShdw>
                </a:effectLst>
                <a:latin typeface="Calibri" pitchFamily="34" charset="0"/>
              </a:rPr>
              <a:t>SPES</a:t>
            </a:r>
            <a:r>
              <a:rPr lang="it-IT" sz="4400" b="1">
                <a:solidFill>
                  <a:schemeClr val="bg1"/>
                </a:solidFill>
                <a:effectLst>
                  <a:outerShdw blurRad="38100" dist="38100" dir="2700000" algn="tl">
                    <a:srgbClr val="C0C0C0"/>
                  </a:outerShdw>
                </a:effectLst>
                <a:latin typeface="Calibri" pitchFamily="34" charset="0"/>
              </a:rPr>
              <a:t> @ LNL</a:t>
            </a:r>
            <a:endParaRPr lang="it-IT" sz="4400" b="1">
              <a:solidFill>
                <a:schemeClr val="bg1"/>
              </a:solidFill>
              <a:latin typeface="Calibri" pitchFamily="34" charset="0"/>
            </a:endParaRPr>
          </a:p>
        </p:txBody>
      </p:sp>
      <p:pic>
        <p:nvPicPr>
          <p:cNvPr id="114" name="Picture 61" descr="Picture1"/>
          <p:cNvPicPr>
            <a:picLocks noChangeAspect="1" noChangeArrowheads="1"/>
          </p:cNvPicPr>
          <p:nvPr/>
        </p:nvPicPr>
        <p:blipFill>
          <a:blip r:embed="rId33" cstate="print"/>
          <a:srcRect/>
          <a:stretch>
            <a:fillRect/>
          </a:stretch>
        </p:blipFill>
        <p:spPr bwMode="auto">
          <a:xfrm>
            <a:off x="11890426" y="23636288"/>
            <a:ext cx="2757488" cy="1995487"/>
          </a:xfrm>
          <a:prstGeom prst="rect">
            <a:avLst/>
          </a:prstGeom>
          <a:noFill/>
          <a:ln w="9525">
            <a:noFill/>
            <a:miter lim="800000"/>
            <a:headEnd/>
            <a:tailEnd/>
          </a:ln>
        </p:spPr>
      </p:pic>
      <p:sp>
        <p:nvSpPr>
          <p:cNvPr id="115" name="Text Box 63"/>
          <p:cNvSpPr txBox="1">
            <a:spLocks noChangeArrowheads="1"/>
          </p:cNvSpPr>
          <p:nvPr/>
        </p:nvSpPr>
        <p:spPr bwMode="auto">
          <a:xfrm>
            <a:off x="11603089" y="22556788"/>
            <a:ext cx="3168650" cy="701675"/>
          </a:xfrm>
          <a:prstGeom prst="rect">
            <a:avLst/>
          </a:prstGeom>
          <a:noFill/>
          <a:ln w="9525">
            <a:noFill/>
            <a:miter lim="800000"/>
            <a:headEnd/>
            <a:tailEnd/>
          </a:ln>
        </p:spPr>
        <p:txBody>
          <a:bodyPr>
            <a:spAutoFit/>
          </a:bodyPr>
          <a:lstStyle/>
          <a:p>
            <a:pPr algn="ctr" defTabSz="914400">
              <a:spcBef>
                <a:spcPct val="50000"/>
              </a:spcBef>
            </a:pPr>
            <a:r>
              <a:rPr lang="it-IT" sz="2000">
                <a:solidFill>
                  <a:schemeClr val="bg1"/>
                </a:solidFill>
              </a:rPr>
              <a:t>Bersaglio di produzione di nuclei radioattivi</a:t>
            </a:r>
          </a:p>
        </p:txBody>
      </p:sp>
      <p:sp>
        <p:nvSpPr>
          <p:cNvPr id="116" name="Line 64"/>
          <p:cNvSpPr>
            <a:spLocks noChangeShapeType="1"/>
          </p:cNvSpPr>
          <p:nvPr/>
        </p:nvSpPr>
        <p:spPr bwMode="auto">
          <a:xfrm flipV="1">
            <a:off x="11747551" y="25004713"/>
            <a:ext cx="719138" cy="71437"/>
          </a:xfrm>
          <a:prstGeom prst="line">
            <a:avLst/>
          </a:prstGeom>
          <a:noFill/>
          <a:ln w="76200">
            <a:solidFill>
              <a:srgbClr val="FF0000"/>
            </a:solidFill>
            <a:round/>
            <a:headEnd/>
            <a:tailEnd type="triangle" w="med" len="med"/>
          </a:ln>
        </p:spPr>
        <p:txBody>
          <a:bodyPr/>
          <a:lstStyle/>
          <a:p>
            <a:endParaRPr lang="it-IT"/>
          </a:p>
        </p:txBody>
      </p:sp>
      <p:sp>
        <p:nvSpPr>
          <p:cNvPr id="117" name="Text Box 65"/>
          <p:cNvSpPr txBox="1">
            <a:spLocks noChangeArrowheads="1"/>
          </p:cNvSpPr>
          <p:nvPr/>
        </p:nvSpPr>
        <p:spPr bwMode="auto">
          <a:xfrm>
            <a:off x="11892014" y="24607838"/>
            <a:ext cx="358775" cy="396875"/>
          </a:xfrm>
          <a:prstGeom prst="rect">
            <a:avLst/>
          </a:prstGeom>
          <a:noFill/>
          <a:ln w="9525">
            <a:noFill/>
            <a:miter lim="800000"/>
            <a:headEnd/>
            <a:tailEnd/>
          </a:ln>
        </p:spPr>
        <p:txBody>
          <a:bodyPr>
            <a:spAutoFit/>
          </a:bodyPr>
          <a:lstStyle/>
          <a:p>
            <a:pPr defTabSz="914400">
              <a:spcBef>
                <a:spcPct val="50000"/>
              </a:spcBef>
            </a:pPr>
            <a:r>
              <a:rPr lang="it-IT" sz="2000"/>
              <a:t>p</a:t>
            </a:r>
          </a:p>
        </p:txBody>
      </p:sp>
      <p:sp>
        <p:nvSpPr>
          <p:cNvPr id="118" name="Text Box 60"/>
          <p:cNvSpPr txBox="1">
            <a:spLocks noChangeArrowheads="1"/>
          </p:cNvSpPr>
          <p:nvPr/>
        </p:nvSpPr>
        <p:spPr bwMode="auto">
          <a:xfrm>
            <a:off x="14843176" y="22463125"/>
            <a:ext cx="3168650" cy="3749675"/>
          </a:xfrm>
          <a:prstGeom prst="rect">
            <a:avLst/>
          </a:prstGeom>
          <a:noFill/>
          <a:ln w="9525">
            <a:noFill/>
            <a:miter lim="800000"/>
            <a:headEnd/>
            <a:tailEnd/>
          </a:ln>
        </p:spPr>
        <p:txBody>
          <a:bodyPr>
            <a:spAutoFit/>
          </a:bodyPr>
          <a:lstStyle/>
          <a:p>
            <a:pPr algn="just" defTabSz="914400">
              <a:spcBef>
                <a:spcPct val="50000"/>
              </a:spcBef>
            </a:pPr>
            <a:r>
              <a:rPr lang="it-IT" sz="2000" dirty="0">
                <a:solidFill>
                  <a:schemeClr val="bg1"/>
                </a:solidFill>
              </a:rPr>
              <a:t>Il progetto SPES utilizza il metodo ISOL (Isotope Separation On Line). Il bersaglio di  produzione, che costituisce l’elemento più critico, è cosituito da 7 dischi di carburo di uranio naturale (UCx). Esso viene scaldato fino a 2000°C ed i prodotti di fissione vengono estratti per agitazione termica.</a:t>
            </a:r>
          </a:p>
        </p:txBody>
      </p:sp>
      <p:pic>
        <p:nvPicPr>
          <p:cNvPr id="119" name="Picture 67" descr="SPES"/>
          <p:cNvPicPr>
            <a:picLocks noChangeAspect="1" noChangeArrowheads="1"/>
          </p:cNvPicPr>
          <p:nvPr/>
        </p:nvPicPr>
        <p:blipFill>
          <a:blip r:embed="rId34" cstate="print"/>
          <a:srcRect/>
          <a:stretch>
            <a:fillRect/>
          </a:stretch>
        </p:blipFill>
        <p:spPr bwMode="auto">
          <a:xfrm>
            <a:off x="11169702" y="17211689"/>
            <a:ext cx="6953250" cy="5214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3410</TotalTime>
  <Words>305</Words>
  <Application>Microsoft Office PowerPoint</Application>
  <PresentationFormat>Personalizzato</PresentationFormat>
  <Paragraphs>20</Paragraphs>
  <Slides>1</Slides>
  <Notes>1</Notes>
  <HiddenSlides>0</HiddenSlides>
  <MMClips>0</MMClips>
  <ScaleCrop>false</ScaleCrop>
  <HeadingPairs>
    <vt:vector size="4" baseType="variant">
      <vt:variant>
        <vt:lpstr>Tema</vt:lpstr>
      </vt:variant>
      <vt:variant>
        <vt:i4>1</vt:i4>
      </vt:variant>
      <vt:variant>
        <vt:lpstr>Titoli diapositive</vt:lpstr>
      </vt:variant>
      <vt:variant>
        <vt:i4>1</vt:i4>
      </vt:variant>
    </vt:vector>
  </HeadingPairs>
  <TitlesOfParts>
    <vt:vector size="2" baseType="lpstr">
      <vt:lpstr>Tema di Office</vt:lpstr>
      <vt:lpstr>Diapositiva 1</vt:lpstr>
    </vt:vector>
  </TitlesOfParts>
  <Company>INFN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 Imbriani</dc:creator>
  <cp:lastModifiedBy>campana</cp:lastModifiedBy>
  <cp:revision>152</cp:revision>
  <dcterms:created xsi:type="dcterms:W3CDTF">2010-02-24T09:06:18Z</dcterms:created>
  <dcterms:modified xsi:type="dcterms:W3CDTF">2010-03-24T08:52:22Z</dcterms:modified>
</cp:coreProperties>
</file>