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21386800" cy="30279975"/>
  <p:notesSz cx="6858000" cy="9144000"/>
  <p:defaultTextStyle>
    <a:defPPr>
      <a:defRPr lang="it-IT"/>
    </a:defPPr>
    <a:lvl1pPr algn="l" defTabSz="2951163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1pPr>
    <a:lvl2pPr marL="1474788" indent="-1017588" algn="l" defTabSz="2951163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2pPr>
    <a:lvl3pPr marL="2951163" indent="-2036763" algn="l" defTabSz="2951163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3pPr>
    <a:lvl4pPr marL="4427538" indent="-3055938" algn="l" defTabSz="2951163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4pPr>
    <a:lvl5pPr marL="5903913" indent="-4075113" algn="l" defTabSz="2951163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5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5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5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58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2402"/>
    <a:srgbClr val="EF0303"/>
    <a:srgbClr val="F70303"/>
    <a:srgbClr val="7F9705"/>
    <a:srgbClr val="FC1414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ile medio 2 - Color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ile medio 2 - Color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Stile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34634" autoAdjust="0"/>
    <p:restoredTop sz="96190" autoAdjust="0"/>
  </p:normalViewPr>
  <p:slideViewPr>
    <p:cSldViewPr>
      <p:cViewPr>
        <p:scale>
          <a:sx n="66" d="100"/>
          <a:sy n="66" d="100"/>
        </p:scale>
        <p:origin x="900" y="6330"/>
      </p:cViewPr>
      <p:guideLst>
        <p:guide orient="horz" pos="9537"/>
        <p:guide pos="6736"/>
      </p:guideLst>
    </p:cSldViewPr>
  </p:slideViewPr>
  <p:outlineViewPr>
    <p:cViewPr>
      <p:scale>
        <a:sx n="33" d="100"/>
        <a:sy n="33" d="100"/>
      </p:scale>
      <p:origin x="21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2952323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2952323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AA83B3C-C32E-430C-9222-E20474144743}" type="datetimeFigureOut">
              <a:rPr lang="it-IT"/>
              <a:pPr>
                <a:defRPr/>
              </a:pPr>
              <a:t>24/03/2010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it-IT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2952323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2952323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7AD99A0-7A98-474F-99A2-8596F6AD938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951163" fontAlgn="base">
              <a:spcBef>
                <a:spcPct val="0"/>
              </a:spcBef>
              <a:spcAft>
                <a:spcPct val="0"/>
              </a:spcAft>
              <a:defRPr/>
            </a:pPr>
            <a:fld id="{5A24BE98-9453-4320-80B5-6192195BA332}" type="slidenum">
              <a:rPr lang="it-IT"/>
              <a:pPr defTabSz="2951163"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604010" y="9406424"/>
            <a:ext cx="18178780" cy="6490568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208020" y="17158652"/>
            <a:ext cx="14970760" cy="773821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476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9523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428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9046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380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856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33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8092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659997-60E9-48DB-9276-C8C1C8E3FA8A}" type="datetimeFigureOut">
              <a:rPr lang="it-IT"/>
              <a:pPr>
                <a:defRPr/>
              </a:pPr>
              <a:t>24/03/2010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2A03B5-CECD-434F-9086-D4551282D7A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157E45-C4CE-497E-8DB7-E8D0C2653057}" type="datetimeFigureOut">
              <a:rPr lang="it-IT"/>
              <a:pPr>
                <a:defRPr/>
              </a:pPr>
              <a:t>24/03/2010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61AA68-68ED-4EAD-8B08-2E7236F547A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89411" y="19457689"/>
            <a:ext cx="18178780" cy="6013939"/>
          </a:xfrm>
        </p:spPr>
        <p:txBody>
          <a:bodyPr anchor="t"/>
          <a:lstStyle>
            <a:lvl1pPr algn="l">
              <a:defRPr sz="129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689411" y="12833949"/>
            <a:ext cx="18178780" cy="6623741"/>
          </a:xfrm>
        </p:spPr>
        <p:txBody>
          <a:bodyPr anchor="b"/>
          <a:lstStyle>
            <a:lvl1pPr marL="0" indent="0"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1pPr>
            <a:lvl2pPr marL="1476162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2pPr>
            <a:lvl3pPr marL="2952323" indent="0">
              <a:buNone/>
              <a:defRPr sz="5200">
                <a:solidFill>
                  <a:schemeClr val="tx1">
                    <a:tint val="75000"/>
                  </a:schemeClr>
                </a:solidFill>
              </a:defRPr>
            </a:lvl3pPr>
            <a:lvl4pPr marL="4428485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4pPr>
            <a:lvl5pPr marL="5904647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5pPr>
            <a:lvl6pPr marL="7380808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6pPr>
            <a:lvl7pPr marL="8856970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7pPr>
            <a:lvl8pPr marL="10333131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8pPr>
            <a:lvl9pPr marL="11809293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82535-17AB-4996-B9C7-610B1FA73210}" type="datetimeFigureOut">
              <a:rPr lang="it-IT"/>
              <a:pPr>
                <a:defRPr/>
              </a:pPr>
              <a:t>24/03/2010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0A6E50-EF48-422B-BA19-96BAF84B11F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02006" y="9420438"/>
            <a:ext cx="7039822" cy="26642176"/>
          </a:xfrm>
        </p:spPr>
        <p:txBody>
          <a:bodyPr/>
          <a:lstStyle>
            <a:lvl1pPr>
              <a:defRPr sz="9000"/>
            </a:lvl1pPr>
            <a:lvl2pPr>
              <a:defRPr sz="7700"/>
            </a:lvl2pPr>
            <a:lvl3pPr>
              <a:defRPr sz="6500"/>
            </a:lvl3pPr>
            <a:lvl4pPr>
              <a:defRPr sz="5800"/>
            </a:lvl4pPr>
            <a:lvl5pPr>
              <a:defRPr sz="5800"/>
            </a:lvl5pPr>
            <a:lvl6pPr>
              <a:defRPr sz="5800"/>
            </a:lvl6pPr>
            <a:lvl7pPr>
              <a:defRPr sz="5800"/>
            </a:lvl7pPr>
            <a:lvl8pPr>
              <a:defRPr sz="5800"/>
            </a:lvl8pPr>
            <a:lvl9pPr>
              <a:defRPr sz="5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198275" y="9420438"/>
            <a:ext cx="7039822" cy="26642176"/>
          </a:xfrm>
        </p:spPr>
        <p:txBody>
          <a:bodyPr/>
          <a:lstStyle>
            <a:lvl1pPr>
              <a:defRPr sz="9000"/>
            </a:lvl1pPr>
            <a:lvl2pPr>
              <a:defRPr sz="7700"/>
            </a:lvl2pPr>
            <a:lvl3pPr>
              <a:defRPr sz="6500"/>
            </a:lvl3pPr>
            <a:lvl4pPr>
              <a:defRPr sz="5800"/>
            </a:lvl4pPr>
            <a:lvl5pPr>
              <a:defRPr sz="5800"/>
            </a:lvl5pPr>
            <a:lvl6pPr>
              <a:defRPr sz="5800"/>
            </a:lvl6pPr>
            <a:lvl7pPr>
              <a:defRPr sz="5800"/>
            </a:lvl7pPr>
            <a:lvl8pPr>
              <a:defRPr sz="5800"/>
            </a:lvl8pPr>
            <a:lvl9pPr>
              <a:defRPr sz="5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31A769-EBC1-45D9-ABD6-375D2B6DB04D}" type="datetimeFigureOut">
              <a:rPr lang="it-IT"/>
              <a:pPr>
                <a:defRPr/>
              </a:pPr>
              <a:t>24/03/2010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8AFDB4-C035-4480-B34B-BCC27F5404D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69340" y="1212603"/>
            <a:ext cx="19248120" cy="5046663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69341" y="6777949"/>
            <a:ext cx="9449551" cy="2824727"/>
          </a:xfrm>
        </p:spPr>
        <p:txBody>
          <a:bodyPr anchor="b"/>
          <a:lstStyle>
            <a:lvl1pPr marL="0" indent="0">
              <a:buNone/>
              <a:defRPr sz="7700" b="1"/>
            </a:lvl1pPr>
            <a:lvl2pPr marL="1476162" indent="0">
              <a:buNone/>
              <a:defRPr sz="6500" b="1"/>
            </a:lvl2pPr>
            <a:lvl3pPr marL="2952323" indent="0">
              <a:buNone/>
              <a:defRPr sz="5800" b="1"/>
            </a:lvl3pPr>
            <a:lvl4pPr marL="4428485" indent="0">
              <a:buNone/>
              <a:defRPr sz="5200" b="1"/>
            </a:lvl4pPr>
            <a:lvl5pPr marL="5904647" indent="0">
              <a:buNone/>
              <a:defRPr sz="5200" b="1"/>
            </a:lvl5pPr>
            <a:lvl6pPr marL="7380808" indent="0">
              <a:buNone/>
              <a:defRPr sz="5200" b="1"/>
            </a:lvl6pPr>
            <a:lvl7pPr marL="8856970" indent="0">
              <a:buNone/>
              <a:defRPr sz="5200" b="1"/>
            </a:lvl7pPr>
            <a:lvl8pPr marL="10333131" indent="0">
              <a:buNone/>
              <a:defRPr sz="5200" b="1"/>
            </a:lvl8pPr>
            <a:lvl9pPr marL="11809293" indent="0">
              <a:buNone/>
              <a:defRPr sz="52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069341" y="9602676"/>
            <a:ext cx="9449551" cy="17446034"/>
          </a:xfrm>
        </p:spPr>
        <p:txBody>
          <a:bodyPr/>
          <a:lstStyle>
            <a:lvl1pPr>
              <a:defRPr sz="7700"/>
            </a:lvl1pPr>
            <a:lvl2pPr>
              <a:defRPr sz="6500"/>
            </a:lvl2pPr>
            <a:lvl3pPr>
              <a:defRPr sz="5800"/>
            </a:lvl3pPr>
            <a:lvl4pPr>
              <a:defRPr sz="5200"/>
            </a:lvl4pPr>
            <a:lvl5pPr>
              <a:defRPr sz="5200"/>
            </a:lvl5pPr>
            <a:lvl6pPr>
              <a:defRPr sz="5200"/>
            </a:lvl6pPr>
            <a:lvl7pPr>
              <a:defRPr sz="5200"/>
            </a:lvl7pPr>
            <a:lvl8pPr>
              <a:defRPr sz="5200"/>
            </a:lvl8pPr>
            <a:lvl9pPr>
              <a:defRPr sz="52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10864200" y="6777949"/>
            <a:ext cx="9453262" cy="2824727"/>
          </a:xfrm>
        </p:spPr>
        <p:txBody>
          <a:bodyPr anchor="b"/>
          <a:lstStyle>
            <a:lvl1pPr marL="0" indent="0">
              <a:buNone/>
              <a:defRPr sz="7700" b="1"/>
            </a:lvl1pPr>
            <a:lvl2pPr marL="1476162" indent="0">
              <a:buNone/>
              <a:defRPr sz="6500" b="1"/>
            </a:lvl2pPr>
            <a:lvl3pPr marL="2952323" indent="0">
              <a:buNone/>
              <a:defRPr sz="5800" b="1"/>
            </a:lvl3pPr>
            <a:lvl4pPr marL="4428485" indent="0">
              <a:buNone/>
              <a:defRPr sz="5200" b="1"/>
            </a:lvl4pPr>
            <a:lvl5pPr marL="5904647" indent="0">
              <a:buNone/>
              <a:defRPr sz="5200" b="1"/>
            </a:lvl5pPr>
            <a:lvl6pPr marL="7380808" indent="0">
              <a:buNone/>
              <a:defRPr sz="5200" b="1"/>
            </a:lvl6pPr>
            <a:lvl7pPr marL="8856970" indent="0">
              <a:buNone/>
              <a:defRPr sz="5200" b="1"/>
            </a:lvl7pPr>
            <a:lvl8pPr marL="10333131" indent="0">
              <a:buNone/>
              <a:defRPr sz="5200" b="1"/>
            </a:lvl8pPr>
            <a:lvl9pPr marL="11809293" indent="0">
              <a:buNone/>
              <a:defRPr sz="52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10864200" y="9602676"/>
            <a:ext cx="9453262" cy="17446034"/>
          </a:xfrm>
        </p:spPr>
        <p:txBody>
          <a:bodyPr/>
          <a:lstStyle>
            <a:lvl1pPr>
              <a:defRPr sz="7700"/>
            </a:lvl1pPr>
            <a:lvl2pPr>
              <a:defRPr sz="6500"/>
            </a:lvl2pPr>
            <a:lvl3pPr>
              <a:defRPr sz="5800"/>
            </a:lvl3pPr>
            <a:lvl4pPr>
              <a:defRPr sz="5200"/>
            </a:lvl4pPr>
            <a:lvl5pPr>
              <a:defRPr sz="5200"/>
            </a:lvl5pPr>
            <a:lvl6pPr>
              <a:defRPr sz="5200"/>
            </a:lvl6pPr>
            <a:lvl7pPr>
              <a:defRPr sz="5200"/>
            </a:lvl7pPr>
            <a:lvl8pPr>
              <a:defRPr sz="5200"/>
            </a:lvl8pPr>
            <a:lvl9pPr>
              <a:defRPr sz="52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7F2713-22D1-4176-B168-4C6D1C547135}" type="datetimeFigureOut">
              <a:rPr lang="it-IT"/>
              <a:pPr>
                <a:defRPr/>
              </a:pPr>
              <a:t>24/03/2010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A9FF67-68A0-4E80-9622-81577C6F378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C26E3A-AA92-4234-9402-1202FDE3A7FC}" type="datetimeFigureOut">
              <a:rPr lang="it-IT"/>
              <a:pPr>
                <a:defRPr/>
              </a:pPr>
              <a:t>24/03/2010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A2C589-63D7-4FAF-84FF-48226EFC5FC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6A36E9-9B8F-4A04-99D3-A6259F41E194}" type="datetimeFigureOut">
              <a:rPr lang="it-IT"/>
              <a:pPr>
                <a:defRPr/>
              </a:pPr>
              <a:t>24/03/2010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8C2889-F88E-4BE7-BD54-3E5632EC09C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69341" y="1205592"/>
            <a:ext cx="7036111" cy="5130774"/>
          </a:xfrm>
        </p:spPr>
        <p:txBody>
          <a:bodyPr anchor="b"/>
          <a:lstStyle>
            <a:lvl1pPr algn="l">
              <a:defRPr sz="65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61645" y="1205594"/>
            <a:ext cx="11955817" cy="25843121"/>
          </a:xfrm>
        </p:spPr>
        <p:txBody>
          <a:bodyPr/>
          <a:lstStyle>
            <a:lvl1pPr>
              <a:defRPr sz="10300"/>
            </a:lvl1pPr>
            <a:lvl2pPr>
              <a:defRPr sz="9000"/>
            </a:lvl2pPr>
            <a:lvl3pPr>
              <a:defRPr sz="7700"/>
            </a:lvl3pPr>
            <a:lvl4pPr>
              <a:defRPr sz="6500"/>
            </a:lvl4pPr>
            <a:lvl5pPr>
              <a:defRPr sz="6500"/>
            </a:lvl5pPr>
            <a:lvl6pPr>
              <a:defRPr sz="6500"/>
            </a:lvl6pPr>
            <a:lvl7pPr>
              <a:defRPr sz="6500"/>
            </a:lvl7pPr>
            <a:lvl8pPr>
              <a:defRPr sz="6500"/>
            </a:lvl8pPr>
            <a:lvl9pPr>
              <a:defRPr sz="65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069341" y="6336368"/>
            <a:ext cx="7036111" cy="20712347"/>
          </a:xfrm>
        </p:spPr>
        <p:txBody>
          <a:bodyPr/>
          <a:lstStyle>
            <a:lvl1pPr marL="0" indent="0">
              <a:buNone/>
              <a:defRPr sz="4500"/>
            </a:lvl1pPr>
            <a:lvl2pPr marL="1476162" indent="0">
              <a:buNone/>
              <a:defRPr sz="3900"/>
            </a:lvl2pPr>
            <a:lvl3pPr marL="2952323" indent="0">
              <a:buNone/>
              <a:defRPr sz="3200"/>
            </a:lvl3pPr>
            <a:lvl4pPr marL="4428485" indent="0">
              <a:buNone/>
              <a:defRPr sz="2900"/>
            </a:lvl4pPr>
            <a:lvl5pPr marL="5904647" indent="0">
              <a:buNone/>
              <a:defRPr sz="2900"/>
            </a:lvl5pPr>
            <a:lvl6pPr marL="7380808" indent="0">
              <a:buNone/>
              <a:defRPr sz="2900"/>
            </a:lvl6pPr>
            <a:lvl7pPr marL="8856970" indent="0">
              <a:buNone/>
              <a:defRPr sz="2900"/>
            </a:lvl7pPr>
            <a:lvl8pPr marL="10333131" indent="0">
              <a:buNone/>
              <a:defRPr sz="2900"/>
            </a:lvl8pPr>
            <a:lvl9pPr marL="11809293" indent="0">
              <a:buNone/>
              <a:defRPr sz="2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D100E-1B84-49DD-B8FA-AAF11038A16A}" type="datetimeFigureOut">
              <a:rPr lang="it-IT"/>
              <a:pPr>
                <a:defRPr/>
              </a:pPr>
              <a:t>24/03/2010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51D68D-95AF-4323-ABBE-FAAD45C2F9B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191962" y="21195984"/>
            <a:ext cx="12832080" cy="2502307"/>
          </a:xfrm>
        </p:spPr>
        <p:txBody>
          <a:bodyPr anchor="b"/>
          <a:lstStyle>
            <a:lvl1pPr algn="l">
              <a:defRPr sz="65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4191962" y="2705571"/>
            <a:ext cx="12832080" cy="18167985"/>
          </a:xfrm>
        </p:spPr>
        <p:txBody>
          <a:bodyPr rtlCol="0">
            <a:normAutofit/>
          </a:bodyPr>
          <a:lstStyle>
            <a:lvl1pPr marL="0" indent="0">
              <a:buNone/>
              <a:defRPr sz="10300"/>
            </a:lvl1pPr>
            <a:lvl2pPr marL="1476162" indent="0">
              <a:buNone/>
              <a:defRPr sz="9000"/>
            </a:lvl2pPr>
            <a:lvl3pPr marL="2952323" indent="0">
              <a:buNone/>
              <a:defRPr sz="7700"/>
            </a:lvl3pPr>
            <a:lvl4pPr marL="4428485" indent="0">
              <a:buNone/>
              <a:defRPr sz="6500"/>
            </a:lvl4pPr>
            <a:lvl5pPr marL="5904647" indent="0">
              <a:buNone/>
              <a:defRPr sz="6500"/>
            </a:lvl5pPr>
            <a:lvl6pPr marL="7380808" indent="0">
              <a:buNone/>
              <a:defRPr sz="6500"/>
            </a:lvl6pPr>
            <a:lvl7pPr marL="8856970" indent="0">
              <a:buNone/>
              <a:defRPr sz="6500"/>
            </a:lvl7pPr>
            <a:lvl8pPr marL="10333131" indent="0">
              <a:buNone/>
              <a:defRPr sz="6500"/>
            </a:lvl8pPr>
            <a:lvl9pPr marL="11809293" indent="0">
              <a:buNone/>
              <a:defRPr sz="65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191962" y="23698291"/>
            <a:ext cx="12832080" cy="3553688"/>
          </a:xfrm>
        </p:spPr>
        <p:txBody>
          <a:bodyPr/>
          <a:lstStyle>
            <a:lvl1pPr marL="0" indent="0">
              <a:buNone/>
              <a:defRPr sz="4500"/>
            </a:lvl1pPr>
            <a:lvl2pPr marL="1476162" indent="0">
              <a:buNone/>
              <a:defRPr sz="3900"/>
            </a:lvl2pPr>
            <a:lvl3pPr marL="2952323" indent="0">
              <a:buNone/>
              <a:defRPr sz="3200"/>
            </a:lvl3pPr>
            <a:lvl4pPr marL="4428485" indent="0">
              <a:buNone/>
              <a:defRPr sz="2900"/>
            </a:lvl4pPr>
            <a:lvl5pPr marL="5904647" indent="0">
              <a:buNone/>
              <a:defRPr sz="2900"/>
            </a:lvl5pPr>
            <a:lvl6pPr marL="7380808" indent="0">
              <a:buNone/>
              <a:defRPr sz="2900"/>
            </a:lvl6pPr>
            <a:lvl7pPr marL="8856970" indent="0">
              <a:buNone/>
              <a:defRPr sz="2900"/>
            </a:lvl7pPr>
            <a:lvl8pPr marL="10333131" indent="0">
              <a:buNone/>
              <a:defRPr sz="2900"/>
            </a:lvl8pPr>
            <a:lvl9pPr marL="11809293" indent="0">
              <a:buNone/>
              <a:defRPr sz="2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E23927-DEED-459C-8DB5-45E584EAD265}" type="datetimeFigureOut">
              <a:rPr lang="it-IT"/>
              <a:pPr>
                <a:defRPr/>
              </a:pPr>
              <a:t>24/03/2010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6A3311-C064-4FBF-8733-C412C8FC1AD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A5D92F-1BFE-477F-B071-1BE413F3BF2D}" type="datetimeFigureOut">
              <a:rPr lang="it-IT"/>
              <a:pPr>
                <a:defRPr/>
              </a:pPr>
              <a:t>24/03/2010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7E3844-E925-4E3C-99D7-657F496E2BC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11629071" y="1619141"/>
            <a:ext cx="3609024" cy="34443472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02007" y="1619141"/>
            <a:ext cx="10470622" cy="34443472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99656C-7E26-4125-86B9-AFFD8CDE8232}" type="datetimeFigureOut">
              <a:rPr lang="it-IT"/>
              <a:pPr>
                <a:defRPr/>
              </a:pPr>
              <a:t>24/03/2010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12194-0FE6-490F-B6BC-5FBE69491D0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1069975" y="1212850"/>
            <a:ext cx="19246850" cy="504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95232" tIns="147616" rIns="295232" bIns="14761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1069975" y="7065963"/>
            <a:ext cx="19246850" cy="1998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95232" tIns="147616" rIns="295232" bIns="1476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1069975" y="28065413"/>
            <a:ext cx="4989513" cy="1611312"/>
          </a:xfrm>
          <a:prstGeom prst="rect">
            <a:avLst/>
          </a:prstGeom>
        </p:spPr>
        <p:txBody>
          <a:bodyPr vert="horz" lIns="295232" tIns="147616" rIns="295232" bIns="147616" rtlCol="0" anchor="ctr"/>
          <a:lstStyle>
            <a:lvl1pPr algn="l" defTabSz="2952323" fontAlgn="auto">
              <a:spcBef>
                <a:spcPts val="0"/>
              </a:spcBef>
              <a:spcAft>
                <a:spcPts val="0"/>
              </a:spcAft>
              <a:defRPr sz="3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89A3E22-CB96-44C3-8CCC-D1CDA0C799C3}" type="datetimeFigureOut">
              <a:rPr lang="it-IT"/>
              <a:pPr>
                <a:defRPr/>
              </a:pPr>
              <a:t>24/03/2010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7307263" y="28065413"/>
            <a:ext cx="6772275" cy="1611312"/>
          </a:xfrm>
          <a:prstGeom prst="rect">
            <a:avLst/>
          </a:prstGeom>
        </p:spPr>
        <p:txBody>
          <a:bodyPr vert="horz" lIns="295232" tIns="147616" rIns="295232" bIns="147616" rtlCol="0" anchor="ctr"/>
          <a:lstStyle>
            <a:lvl1pPr algn="ctr" defTabSz="2952323" fontAlgn="auto">
              <a:spcBef>
                <a:spcPts val="0"/>
              </a:spcBef>
              <a:spcAft>
                <a:spcPts val="0"/>
              </a:spcAft>
              <a:defRPr sz="3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5327313" y="28065413"/>
            <a:ext cx="4989512" cy="1611312"/>
          </a:xfrm>
          <a:prstGeom prst="rect">
            <a:avLst/>
          </a:prstGeom>
        </p:spPr>
        <p:txBody>
          <a:bodyPr vert="horz" lIns="295232" tIns="147616" rIns="295232" bIns="147616" rtlCol="0" anchor="ctr"/>
          <a:lstStyle>
            <a:lvl1pPr algn="r" defTabSz="2952323" fontAlgn="auto">
              <a:spcBef>
                <a:spcPts val="0"/>
              </a:spcBef>
              <a:spcAft>
                <a:spcPts val="0"/>
              </a:spcAft>
              <a:defRPr sz="3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875BFF7-2214-472D-B02D-2915ADC39ED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951163" rtl="0" eaLnBrk="0" fontAlgn="base" hangingPunct="0">
        <a:spcBef>
          <a:spcPct val="0"/>
        </a:spcBef>
        <a:spcAft>
          <a:spcPct val="0"/>
        </a:spcAft>
        <a:defRPr sz="14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2951163" rtl="0" eaLnBrk="0" fontAlgn="base" hangingPunct="0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itchFamily="34" charset="0"/>
        </a:defRPr>
      </a:lvl2pPr>
      <a:lvl3pPr algn="ctr" defTabSz="2951163" rtl="0" eaLnBrk="0" fontAlgn="base" hangingPunct="0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itchFamily="34" charset="0"/>
        </a:defRPr>
      </a:lvl3pPr>
      <a:lvl4pPr algn="ctr" defTabSz="2951163" rtl="0" eaLnBrk="0" fontAlgn="base" hangingPunct="0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itchFamily="34" charset="0"/>
        </a:defRPr>
      </a:lvl4pPr>
      <a:lvl5pPr algn="ctr" defTabSz="2951163" rtl="0" eaLnBrk="0" fontAlgn="base" hangingPunct="0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itchFamily="34" charset="0"/>
        </a:defRPr>
      </a:lvl5pPr>
      <a:lvl6pPr marL="457200" algn="ctr" defTabSz="2951163" rtl="0" fontAlgn="base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itchFamily="34" charset="0"/>
        </a:defRPr>
      </a:lvl6pPr>
      <a:lvl7pPr marL="914400" algn="ctr" defTabSz="2951163" rtl="0" fontAlgn="base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itchFamily="34" charset="0"/>
        </a:defRPr>
      </a:lvl7pPr>
      <a:lvl8pPr marL="1371600" algn="ctr" defTabSz="2951163" rtl="0" fontAlgn="base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itchFamily="34" charset="0"/>
        </a:defRPr>
      </a:lvl8pPr>
      <a:lvl9pPr marL="1828800" algn="ctr" defTabSz="2951163" rtl="0" fontAlgn="base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itchFamily="34" charset="0"/>
        </a:defRPr>
      </a:lvl9pPr>
    </p:titleStyle>
    <p:bodyStyle>
      <a:lvl1pPr marL="1106488" indent="-1106488" algn="l" defTabSz="2951163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0300" kern="1200">
          <a:solidFill>
            <a:schemeClr val="tx1"/>
          </a:solidFill>
          <a:latin typeface="+mn-lt"/>
          <a:ea typeface="+mn-ea"/>
          <a:cs typeface="+mn-cs"/>
        </a:defRPr>
      </a:lvl1pPr>
      <a:lvl2pPr marL="2398713" indent="-922338" algn="l" defTabSz="2951163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9000" kern="1200">
          <a:solidFill>
            <a:schemeClr val="tx1"/>
          </a:solidFill>
          <a:latin typeface="+mn-lt"/>
          <a:ea typeface="+mn-ea"/>
          <a:cs typeface="+mn-cs"/>
        </a:defRPr>
      </a:lvl2pPr>
      <a:lvl3pPr marL="3689350" indent="-736600" algn="l" defTabSz="2951163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3pPr>
      <a:lvl4pPr marL="5165725" indent="-736600" algn="l" defTabSz="2951163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6500" kern="1200">
          <a:solidFill>
            <a:schemeClr val="tx1"/>
          </a:solidFill>
          <a:latin typeface="+mn-lt"/>
          <a:ea typeface="+mn-ea"/>
          <a:cs typeface="+mn-cs"/>
        </a:defRPr>
      </a:lvl4pPr>
      <a:lvl5pPr marL="6642100" indent="-736600" algn="l" defTabSz="2951163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6500" kern="1200">
          <a:solidFill>
            <a:schemeClr val="tx1"/>
          </a:solidFill>
          <a:latin typeface="+mn-lt"/>
          <a:ea typeface="+mn-ea"/>
          <a:cs typeface="+mn-cs"/>
        </a:defRPr>
      </a:lvl5pPr>
      <a:lvl6pPr marL="8118889" indent="-738081" algn="l" defTabSz="2952323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6pPr>
      <a:lvl7pPr marL="9595051" indent="-738081" algn="l" defTabSz="2952323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7pPr>
      <a:lvl8pPr marL="11071212" indent="-738081" algn="l" defTabSz="2952323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8pPr>
      <a:lvl9pPr marL="12547374" indent="-738081" algn="l" defTabSz="2952323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1pPr>
      <a:lvl2pPr marL="1476162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2pPr>
      <a:lvl3pPr marL="2952323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3pPr>
      <a:lvl4pPr marL="4428485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4pPr>
      <a:lvl5pPr marL="5904647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5pPr>
      <a:lvl6pPr marL="7380808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6pPr>
      <a:lvl7pPr marL="8856970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7pPr>
      <a:lvl8pPr marL="10333131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8pPr>
      <a:lvl9pPr marL="11809293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18" Type="http://schemas.openxmlformats.org/officeDocument/2006/relationships/image" Target="../media/image16.jpeg"/><Relationship Id="rId26" Type="http://schemas.openxmlformats.org/officeDocument/2006/relationships/image" Target="../media/image24.jpeg"/><Relationship Id="rId3" Type="http://schemas.openxmlformats.org/officeDocument/2006/relationships/image" Target="../media/image1.jpeg"/><Relationship Id="rId21" Type="http://schemas.openxmlformats.org/officeDocument/2006/relationships/image" Target="../media/image19.png"/><Relationship Id="rId34" Type="http://schemas.openxmlformats.org/officeDocument/2006/relationships/image" Target="../media/image32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17" Type="http://schemas.openxmlformats.org/officeDocument/2006/relationships/image" Target="../media/image15.png"/><Relationship Id="rId25" Type="http://schemas.openxmlformats.org/officeDocument/2006/relationships/image" Target="../media/image23.jpeg"/><Relationship Id="rId33" Type="http://schemas.openxmlformats.org/officeDocument/2006/relationships/image" Target="../media/image31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29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24" Type="http://schemas.openxmlformats.org/officeDocument/2006/relationships/image" Target="../media/image22.jpeg"/><Relationship Id="rId32" Type="http://schemas.openxmlformats.org/officeDocument/2006/relationships/image" Target="../media/image30.jpe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23" Type="http://schemas.openxmlformats.org/officeDocument/2006/relationships/image" Target="../media/image21.jpeg"/><Relationship Id="rId28" Type="http://schemas.openxmlformats.org/officeDocument/2006/relationships/image" Target="../media/image26.jpeg"/><Relationship Id="rId10" Type="http://schemas.openxmlformats.org/officeDocument/2006/relationships/image" Target="../media/image8.jpeg"/><Relationship Id="rId19" Type="http://schemas.openxmlformats.org/officeDocument/2006/relationships/image" Target="../media/image17.jpeg"/><Relationship Id="rId31" Type="http://schemas.openxmlformats.org/officeDocument/2006/relationships/image" Target="../media/image29.png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2.jpeg"/><Relationship Id="rId22" Type="http://schemas.openxmlformats.org/officeDocument/2006/relationships/image" Target="../media/image20.jpeg"/><Relationship Id="rId27" Type="http://schemas.openxmlformats.org/officeDocument/2006/relationships/image" Target="../media/image25.jpeg"/><Relationship Id="rId30" Type="http://schemas.openxmlformats.org/officeDocument/2006/relationships/image" Target="../media/image28.jpeg"/><Relationship Id="rId35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/>
          <p:cNvSpPr/>
          <p:nvPr/>
        </p:nvSpPr>
        <p:spPr>
          <a:xfrm>
            <a:off x="2835275" y="2566899"/>
            <a:ext cx="15073313" cy="23904575"/>
          </a:xfrm>
          <a:prstGeom prst="rect">
            <a:avLst/>
          </a:prstGeom>
          <a:ln w="508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2952323" fontAlgn="auto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38" name="Rectangle 3"/>
          <p:cNvSpPr>
            <a:spLocks noChangeArrowheads="1"/>
          </p:cNvSpPr>
          <p:nvPr/>
        </p:nvSpPr>
        <p:spPr bwMode="auto">
          <a:xfrm>
            <a:off x="3121025" y="3209925"/>
            <a:ext cx="15001875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it-IT" sz="55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LE FRONTIERE DELLA FISICA NUCLEARE</a:t>
            </a:r>
          </a:p>
        </p:txBody>
      </p:sp>
      <p:sp>
        <p:nvSpPr>
          <p:cNvPr id="57" name="Rectangle 56"/>
          <p:cNvSpPr/>
          <p:nvPr/>
        </p:nvSpPr>
        <p:spPr>
          <a:xfrm>
            <a:off x="3406775" y="5353050"/>
            <a:ext cx="6929438" cy="103584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2952323" fontAlgn="auto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58" name="Rectangle 57"/>
          <p:cNvSpPr/>
          <p:nvPr/>
        </p:nvSpPr>
        <p:spPr>
          <a:xfrm>
            <a:off x="3406775" y="16282988"/>
            <a:ext cx="6929438" cy="10144203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endParaRPr lang="it-IT" sz="3600">
              <a:solidFill>
                <a:srgbClr val="002060"/>
              </a:solidFill>
            </a:endParaRPr>
          </a:p>
          <a:p>
            <a:pPr algn="just">
              <a:defRPr/>
            </a:pPr>
            <a:endParaRPr lang="it-IT" sz="3600">
              <a:solidFill>
                <a:srgbClr val="002060"/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10693400" y="5424491"/>
            <a:ext cx="6929438" cy="103584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2952323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4000" dirty="0">
              <a:solidFill>
                <a:srgbClr val="002060"/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10837863" y="16292514"/>
            <a:ext cx="6929437" cy="1013467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sz="3600">
              <a:solidFill>
                <a:srgbClr val="002060"/>
              </a:solidFill>
            </a:endParaRPr>
          </a:p>
          <a:p>
            <a:pPr algn="ctr">
              <a:defRPr/>
            </a:pPr>
            <a:endParaRPr lang="it-IT" sz="3600">
              <a:solidFill>
                <a:srgbClr val="002060"/>
              </a:solidFill>
            </a:endParaRPr>
          </a:p>
          <a:p>
            <a:pPr algn="ctr">
              <a:defRPr/>
            </a:pPr>
            <a:endParaRPr lang="it-IT" sz="3600">
              <a:solidFill>
                <a:srgbClr val="002060"/>
              </a:solidFill>
            </a:endParaRPr>
          </a:p>
          <a:p>
            <a:pPr algn="ctr">
              <a:defRPr/>
            </a:pPr>
            <a:endParaRPr lang="it-IT" sz="3600">
              <a:solidFill>
                <a:srgbClr val="002060"/>
              </a:solidFill>
            </a:endParaRPr>
          </a:p>
          <a:p>
            <a:pPr algn="ctr">
              <a:defRPr/>
            </a:pPr>
            <a:endParaRPr lang="it-IT" sz="3600">
              <a:solidFill>
                <a:srgbClr val="002060"/>
              </a:solidFill>
            </a:endParaRPr>
          </a:p>
          <a:p>
            <a:pPr algn="ctr">
              <a:defRPr/>
            </a:pPr>
            <a:endParaRPr lang="it-IT" sz="3600">
              <a:solidFill>
                <a:srgbClr val="002060"/>
              </a:solidFill>
            </a:endParaRPr>
          </a:p>
          <a:p>
            <a:pPr algn="ctr">
              <a:defRPr/>
            </a:pPr>
            <a:endParaRPr lang="it-IT" sz="3600">
              <a:solidFill>
                <a:srgbClr val="002060"/>
              </a:solidFill>
            </a:endParaRPr>
          </a:p>
          <a:p>
            <a:pPr algn="ctr">
              <a:defRPr/>
            </a:pPr>
            <a:endParaRPr lang="it-IT" sz="3600">
              <a:solidFill>
                <a:srgbClr val="002060"/>
              </a:solidFill>
            </a:endParaRPr>
          </a:p>
          <a:p>
            <a:pPr algn="ctr">
              <a:defRPr/>
            </a:pPr>
            <a:endParaRPr lang="it-IT" sz="3600" b="1">
              <a:solidFill>
                <a:srgbClr val="002060"/>
              </a:solidFill>
            </a:endParaRPr>
          </a:p>
          <a:p>
            <a:pPr algn="ctr">
              <a:defRPr/>
            </a:pPr>
            <a:endParaRPr lang="it-IT" sz="3600" b="1">
              <a:solidFill>
                <a:srgbClr val="002060"/>
              </a:solidFill>
            </a:endParaRPr>
          </a:p>
          <a:p>
            <a:pPr algn="ctr">
              <a:defRPr/>
            </a:pPr>
            <a:endParaRPr lang="it-IT" sz="3600" b="1">
              <a:solidFill>
                <a:srgbClr val="002060"/>
              </a:solidFill>
            </a:endParaRPr>
          </a:p>
        </p:txBody>
      </p:sp>
      <p:cxnSp>
        <p:nvCxnSpPr>
          <p:cNvPr id="14" name="Connettore 1 13"/>
          <p:cNvCxnSpPr/>
          <p:nvPr/>
        </p:nvCxnSpPr>
        <p:spPr>
          <a:xfrm flipV="1">
            <a:off x="3978275" y="4781550"/>
            <a:ext cx="13287375" cy="0"/>
          </a:xfrm>
          <a:prstGeom prst="line">
            <a:avLst/>
          </a:prstGeom>
          <a:ln w="317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14344" name="Gruppo 50"/>
          <p:cNvGrpSpPr>
            <a:grpSpLocks/>
          </p:cNvGrpSpPr>
          <p:nvPr/>
        </p:nvGrpSpPr>
        <p:grpSpPr bwMode="auto">
          <a:xfrm>
            <a:off x="196850" y="179388"/>
            <a:ext cx="21131213" cy="29891037"/>
            <a:chOff x="120576" y="180000"/>
            <a:chExt cx="21131360" cy="29890800"/>
          </a:xfrm>
        </p:grpSpPr>
        <p:pic>
          <p:nvPicPr>
            <p:cNvPr id="14360" name="Immagine 11" descr="infn-main_09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356737" y="180000"/>
              <a:ext cx="3895199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1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20576" y="180000"/>
              <a:ext cx="7289396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2" name="Picture 5" descr="start-birth-m83.jpg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407252" y="180000"/>
              <a:ext cx="2506219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3" name="Picture 6" descr="GC-M4.jpg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9907582" y="180000"/>
              <a:ext cx="2520000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4" name="Picture 7" descr="Super-Red-star.jpg"/>
            <p:cNvPicPr>
              <a:picLocks noChangeAspect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2407912" y="180000"/>
              <a:ext cx="2520000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5" name="Picture 9" descr="NGC-290.jpg"/>
            <p:cNvPicPr>
              <a:picLocks noChangeAspect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4951104" y="180000"/>
              <a:ext cx="2520000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6" name="Immagine 11" descr="infn-main_09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33200" y="27550529"/>
              <a:ext cx="3895199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7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3831979" y="27550800"/>
              <a:ext cx="7289396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8" name="Picture 16" descr="start-birth-m83.jpg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881976" y="27550529"/>
              <a:ext cx="2506219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9" name="Picture 17" descr="GC-M4.jpg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387450" y="27550800"/>
              <a:ext cx="2520000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70" name="Picture 18" descr="Super-Red-star.jpg"/>
            <p:cNvPicPr>
              <a:picLocks noChangeAspect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8907450" y="27550800"/>
              <a:ext cx="2520000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71" name="Picture 19" descr="NGC-290.jpg"/>
            <p:cNvPicPr>
              <a:picLocks noChangeAspect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1327966" y="27550800"/>
              <a:ext cx="2520000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72" name="Picture 4" descr="LUNA tot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33200" y="2695079"/>
              <a:ext cx="2520000" cy="18631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73" name="Picture 22" descr="_04A0054b.jpg"/>
            <p:cNvPicPr>
              <a:picLocks noChangeAspect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20576" y="8710567"/>
              <a:ext cx="2520000" cy="3764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74" name="Picture 24" descr="20090601_063b.jpg"/>
            <p:cNvPicPr>
              <a:picLocks noChangeAspect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133200" y="7067493"/>
              <a:ext cx="2520000" cy="16768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75" name="Picture 25" descr="CE0134H.jpg"/>
            <p:cNvPicPr>
              <a:picLocks noChangeAspect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133200" y="13354037"/>
              <a:ext cx="2520000" cy="16867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76" name="Picture 26" descr="LHC-CERN-over.jpg"/>
            <p:cNvPicPr>
              <a:picLocks noChangeAspect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125338" y="4558198"/>
              <a:ext cx="2520000" cy="25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" name="Picture 2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133276" y="14997608"/>
              <a:ext cx="2519381" cy="335912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>
              <a:outerShdw blurRad="63500" dist="38099" dir="2700000" sx="1000" sy="1000" algn="ctr" rotWithShape="0">
                <a:srgbClr val="000000"/>
              </a:outerShdw>
            </a:effectLst>
          </p:spPr>
        </p:pic>
        <p:pic>
          <p:nvPicPr>
            <p:cNvPr id="14378" name="Picture 2" descr="warp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133200" y="18354697"/>
              <a:ext cx="2520000" cy="1890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79" name="Picture 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133200" y="20212085"/>
              <a:ext cx="2520000" cy="18966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80" name="Picture 3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133200" y="22069473"/>
              <a:ext cx="2520000" cy="10311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81" name="Picture 2" descr="C:\Users\campana\Desktop\PAMELAconTecnico.jpg"/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133200" y="23069605"/>
              <a:ext cx="2520000" cy="3123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82" name="Picture 2" descr="argo_carpet2"/>
            <p:cNvPicPr>
              <a:picLocks noChangeAspect="1" noChangeArrowheads="1"/>
            </p:cNvPicPr>
            <p:nvPr/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18550800" y="4710040"/>
              <a:ext cx="2520000" cy="2214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83" name="Picture 16"/>
            <p:cNvPicPr>
              <a:picLocks noChangeAspect="1" noChangeArrowheads="1"/>
            </p:cNvPicPr>
            <p:nvPr/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18550800" y="6922332"/>
              <a:ext cx="2520000" cy="1931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84" name="Picture 6"/>
            <p:cNvPicPr>
              <a:picLocks noChangeAspect="1" noChangeArrowheads="1"/>
            </p:cNvPicPr>
            <p:nvPr/>
          </p:nvPicPr>
          <p:blipFill>
            <a:blip r:embed="rId21" cstate="print"/>
            <a:srcRect/>
            <a:stretch>
              <a:fillRect/>
            </a:stretch>
          </p:blipFill>
          <p:spPr bwMode="auto">
            <a:xfrm>
              <a:off x="692080" y="26004745"/>
              <a:ext cx="1500198" cy="13511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</p:pic>
        <p:pic>
          <p:nvPicPr>
            <p:cNvPr id="14385" name="Picture 1028" descr="figure1-raw"/>
            <p:cNvPicPr>
              <a:picLocks noChangeAspect="1" noChangeArrowheads="1"/>
            </p:cNvPicPr>
            <p:nvPr/>
          </p:nvPicPr>
          <p:blipFill>
            <a:blip r:embed="rId22" cstate="print"/>
            <a:srcRect/>
            <a:stretch>
              <a:fillRect/>
            </a:stretch>
          </p:blipFill>
          <p:spPr bwMode="auto">
            <a:xfrm>
              <a:off x="18550800" y="2661002"/>
              <a:ext cx="2520000" cy="2049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" name="Picture 4"/>
            <p:cNvPicPr>
              <a:picLocks noChangeArrowheads="1"/>
            </p:cNvPicPr>
            <p:nvPr/>
          </p:nvPicPr>
          <p:blipFill>
            <a:blip r:embed="rId23" cstate="print"/>
            <a:srcRect/>
            <a:stretch>
              <a:fillRect/>
            </a:stretch>
          </p:blipFill>
          <p:spPr bwMode="auto">
            <a:xfrm>
              <a:off x="18551579" y="16497783"/>
              <a:ext cx="2519381" cy="2714603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  <a:effectLst>
              <a:outerShdw sx="1000" sy="1000" algn="ctr" rotWithShape="0">
                <a:srgbClr val="808080"/>
              </a:outerShdw>
            </a:effectLst>
          </p:spPr>
        </p:pic>
        <p:pic>
          <p:nvPicPr>
            <p:cNvPr id="14387" name="Picture 3"/>
            <p:cNvPicPr>
              <a:picLocks noChangeAspect="1" noChangeArrowheads="1"/>
            </p:cNvPicPr>
            <p:nvPr/>
          </p:nvPicPr>
          <p:blipFill>
            <a:blip r:embed="rId24" cstate="print"/>
            <a:srcRect/>
            <a:stretch>
              <a:fillRect/>
            </a:stretch>
          </p:blipFill>
          <p:spPr bwMode="auto">
            <a:xfrm>
              <a:off x="18550800" y="8799950"/>
              <a:ext cx="2520000" cy="212519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pic>
          <p:nvPicPr>
            <p:cNvPr id="14388" name="Picture 11" descr="aerial"/>
            <p:cNvPicPr>
              <a:picLocks noChangeAspect="1" noChangeArrowheads="1"/>
            </p:cNvPicPr>
            <p:nvPr/>
          </p:nvPicPr>
          <p:blipFill>
            <a:blip r:embed="rId25" cstate="print"/>
            <a:srcRect/>
            <a:stretch>
              <a:fillRect/>
            </a:stretch>
          </p:blipFill>
          <p:spPr bwMode="auto">
            <a:xfrm>
              <a:off x="18550800" y="14035079"/>
              <a:ext cx="2520000" cy="2478422"/>
            </a:xfrm>
            <a:prstGeom prst="rect">
              <a:avLst/>
            </a:prstGeom>
            <a:solidFill>
              <a:srgbClr val="CCFF99"/>
            </a:solidFill>
            <a:ln w="9525">
              <a:noFill/>
              <a:miter lim="800000"/>
              <a:headEnd/>
              <a:tailEnd/>
            </a:ln>
          </p:spPr>
        </p:pic>
        <p:pic>
          <p:nvPicPr>
            <p:cNvPr id="14389" name="Picture 34" descr="IMG_6982"/>
            <p:cNvPicPr>
              <a:picLocks noChangeAspect="1" noChangeArrowheads="1"/>
            </p:cNvPicPr>
            <p:nvPr/>
          </p:nvPicPr>
          <p:blipFill>
            <a:blip r:embed="rId26" cstate="print"/>
            <a:srcRect/>
            <a:stretch>
              <a:fillRect/>
            </a:stretch>
          </p:blipFill>
          <p:spPr bwMode="auto">
            <a:xfrm>
              <a:off x="18550800" y="19211953"/>
              <a:ext cx="2520000" cy="218068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</p:pic>
        <p:pic>
          <p:nvPicPr>
            <p:cNvPr id="14390" name="Picture 6" descr="DSC_7807.JPG"/>
            <p:cNvPicPr>
              <a:picLocks noChangeAspect="1"/>
            </p:cNvPicPr>
            <p:nvPr/>
          </p:nvPicPr>
          <p:blipFill>
            <a:blip r:embed="rId27" cstate="print"/>
            <a:srcRect/>
            <a:stretch>
              <a:fillRect/>
            </a:stretch>
          </p:blipFill>
          <p:spPr bwMode="auto">
            <a:xfrm>
              <a:off x="18550800" y="10925145"/>
              <a:ext cx="2520000" cy="3143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91" name="Immagine 47" descr="lancio_2.jpg"/>
            <p:cNvPicPr>
              <a:picLocks noChangeAspect="1"/>
            </p:cNvPicPr>
            <p:nvPr/>
          </p:nvPicPr>
          <p:blipFill>
            <a:blip r:embed="rId28" cstate="print"/>
            <a:srcRect/>
            <a:stretch>
              <a:fillRect/>
            </a:stretch>
          </p:blipFill>
          <p:spPr bwMode="auto">
            <a:xfrm>
              <a:off x="18551580" y="21355093"/>
              <a:ext cx="2514069" cy="3429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92" name="Picture 8"/>
            <p:cNvPicPr>
              <a:picLocks noChangeAspect="1" noChangeArrowheads="1"/>
            </p:cNvPicPr>
            <p:nvPr/>
          </p:nvPicPr>
          <p:blipFill>
            <a:blip r:embed="rId29" cstate="print"/>
            <a:srcRect/>
            <a:stretch>
              <a:fillRect/>
            </a:stretch>
          </p:blipFill>
          <p:spPr bwMode="auto">
            <a:xfrm>
              <a:off x="18551579" y="24784117"/>
              <a:ext cx="2520000" cy="2169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93" name="Picture 4" descr="circe1.jpg"/>
            <p:cNvPicPr>
              <a:picLocks noChangeAspect="1"/>
            </p:cNvPicPr>
            <p:nvPr/>
          </p:nvPicPr>
          <p:blipFill>
            <a:blip r:embed="rId30" cstate="print"/>
            <a:srcRect/>
            <a:stretch>
              <a:fillRect/>
            </a:stretch>
          </p:blipFill>
          <p:spPr bwMode="auto">
            <a:xfrm>
              <a:off x="133200" y="12357757"/>
              <a:ext cx="2520000" cy="996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4345" name="Picture 2"/>
          <p:cNvPicPr>
            <a:picLocks noChangeAspect="1" noChangeArrowheads="1"/>
          </p:cNvPicPr>
          <p:nvPr/>
        </p:nvPicPr>
        <p:blipFill>
          <a:blip r:embed="rId31" cstate="print"/>
          <a:srcRect/>
          <a:stretch>
            <a:fillRect/>
          </a:stretch>
        </p:blipFill>
        <p:spPr bwMode="auto">
          <a:xfrm>
            <a:off x="3406775" y="5353050"/>
            <a:ext cx="7000875" cy="492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6" name="Picture 40" descr="EXOTIC_02_04 004"/>
          <p:cNvPicPr>
            <a:picLocks noChangeAspect="1" noChangeArrowheads="1"/>
          </p:cNvPicPr>
          <p:nvPr/>
        </p:nvPicPr>
        <p:blipFill>
          <a:blip r:embed="rId32" cstate="print"/>
          <a:srcRect/>
          <a:stretch>
            <a:fillRect/>
          </a:stretch>
        </p:blipFill>
        <p:spPr bwMode="auto">
          <a:xfrm>
            <a:off x="3406775" y="10353675"/>
            <a:ext cx="6929438" cy="5429254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7" name="Rectangle 46"/>
          <p:cNvSpPr/>
          <p:nvPr/>
        </p:nvSpPr>
        <p:spPr>
          <a:xfrm>
            <a:off x="3406724" y="14674933"/>
            <a:ext cx="6929438" cy="1107996"/>
          </a:xfrm>
          <a:prstGeom prst="rect">
            <a:avLst/>
          </a:prstGeom>
          <a:solidFill>
            <a:schemeClr val="bg2">
              <a:lumMod val="25000"/>
              <a:alpha val="65000"/>
            </a:schemeClr>
          </a:solidFill>
        </p:spPr>
        <p:txBody>
          <a:bodyPr wrap="square">
            <a:spAutoFit/>
          </a:bodyPr>
          <a:lstStyle/>
          <a:p>
            <a:pPr algn="just" defTabSz="295232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Struttura per la produzione di fasci di nuclei leggeri radioattivi ricchi di protoni tramite reazioni indotte da fasci primari di nuclei stabili su bersagli gassosi.</a:t>
            </a:r>
            <a:endParaRPr lang="it-IT" sz="2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10836276" y="5424419"/>
            <a:ext cx="6858000" cy="103584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tabLst>
                <a:tab pos="2590800" algn="l"/>
              </a:tabLst>
              <a:defRPr/>
            </a:pPr>
            <a:r>
              <a:rPr lang="it-IT" sz="3600">
                <a:solidFill>
                  <a:srgbClr val="002060"/>
                </a:solidFill>
              </a:rPr>
              <a:t>.</a:t>
            </a:r>
          </a:p>
          <a:p>
            <a:pPr algn="just">
              <a:tabLst>
                <a:tab pos="2590800" algn="l"/>
              </a:tabLst>
              <a:defRPr/>
            </a:pPr>
            <a:endParaRPr lang="it-IT" sz="2800">
              <a:solidFill>
                <a:schemeClr val="tx1"/>
              </a:solidFill>
            </a:endParaRPr>
          </a:p>
          <a:p>
            <a:pPr algn="just">
              <a:tabLst>
                <a:tab pos="2590800" algn="l"/>
              </a:tabLst>
              <a:defRPr/>
            </a:pPr>
            <a:endParaRPr lang="it-IT" sz="2400">
              <a:solidFill>
                <a:schemeClr val="tx1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1550650" y="16354425"/>
            <a:ext cx="5553075" cy="762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44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PROGETTO </a:t>
            </a:r>
            <a:r>
              <a:rPr lang="it-IT" sz="4400" b="1">
                <a:solidFill>
                  <a:srgbClr val="F0240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SPES</a:t>
            </a:r>
            <a:r>
              <a:rPr lang="it-IT" sz="44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@ LNL</a:t>
            </a:r>
            <a:endParaRPr lang="it-IT" sz="44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5264150" y="10282238"/>
            <a:ext cx="3462338" cy="7699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295232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4400" b="1" cap="small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EXOTIC</a:t>
            </a:r>
            <a:r>
              <a:rPr lang="it-IT" sz="4400" b="1" cap="small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@ LNL</a:t>
            </a:r>
            <a:endParaRPr lang="it-IT" sz="44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4351" name="Picture 3" descr="logoinfn-piccolo"/>
          <p:cNvPicPr>
            <a:picLocks noChangeAspect="1" noChangeArrowheads="1"/>
          </p:cNvPicPr>
          <p:nvPr/>
        </p:nvPicPr>
        <p:blipFill>
          <a:blip r:embed="rId33" cstate="print"/>
          <a:srcRect/>
          <a:stretch>
            <a:fillRect/>
          </a:stretch>
        </p:blipFill>
        <p:spPr bwMode="auto">
          <a:xfrm>
            <a:off x="152400" y="152400"/>
            <a:ext cx="1066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2" name="Picture 61" descr="Picture1"/>
          <p:cNvPicPr>
            <a:picLocks noChangeAspect="1" noChangeArrowheads="1"/>
          </p:cNvPicPr>
          <p:nvPr/>
        </p:nvPicPr>
        <p:blipFill>
          <a:blip r:embed="rId34" cstate="print"/>
          <a:srcRect/>
          <a:stretch>
            <a:fillRect/>
          </a:stretch>
        </p:blipFill>
        <p:spPr bwMode="auto">
          <a:xfrm>
            <a:off x="11557000" y="23636288"/>
            <a:ext cx="2757488" cy="199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53" name="Text Box 63"/>
          <p:cNvSpPr txBox="1">
            <a:spLocks noChangeArrowheads="1"/>
          </p:cNvSpPr>
          <p:nvPr/>
        </p:nvSpPr>
        <p:spPr bwMode="auto">
          <a:xfrm>
            <a:off x="11269663" y="22556788"/>
            <a:ext cx="31686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>
              <a:spcBef>
                <a:spcPct val="50000"/>
              </a:spcBef>
            </a:pPr>
            <a:r>
              <a:rPr lang="it-IT" sz="2000">
                <a:solidFill>
                  <a:schemeClr val="bg1"/>
                </a:solidFill>
              </a:rPr>
              <a:t>Bersaglio di produzione di nuclei radioattivi</a:t>
            </a:r>
          </a:p>
        </p:txBody>
      </p:sp>
      <p:sp>
        <p:nvSpPr>
          <p:cNvPr id="14354" name="Line 64"/>
          <p:cNvSpPr>
            <a:spLocks noChangeShapeType="1"/>
          </p:cNvSpPr>
          <p:nvPr/>
        </p:nvSpPr>
        <p:spPr bwMode="auto">
          <a:xfrm flipV="1">
            <a:off x="11414125" y="25004713"/>
            <a:ext cx="719138" cy="7143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14355" name="Text Box 65"/>
          <p:cNvSpPr txBox="1">
            <a:spLocks noChangeArrowheads="1"/>
          </p:cNvSpPr>
          <p:nvPr/>
        </p:nvSpPr>
        <p:spPr bwMode="auto">
          <a:xfrm>
            <a:off x="11558588" y="24607838"/>
            <a:ext cx="3587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it-IT" sz="2000"/>
              <a:t>p</a:t>
            </a:r>
          </a:p>
        </p:txBody>
      </p:sp>
      <p:sp>
        <p:nvSpPr>
          <p:cNvPr id="14356" name="Text Box 60"/>
          <p:cNvSpPr txBox="1">
            <a:spLocks noChangeArrowheads="1"/>
          </p:cNvSpPr>
          <p:nvPr/>
        </p:nvSpPr>
        <p:spPr bwMode="auto">
          <a:xfrm>
            <a:off x="14509750" y="22463125"/>
            <a:ext cx="3168650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914400">
              <a:spcBef>
                <a:spcPct val="50000"/>
              </a:spcBef>
            </a:pPr>
            <a:r>
              <a:rPr lang="it-IT" sz="2000">
                <a:solidFill>
                  <a:schemeClr val="bg1"/>
                </a:solidFill>
              </a:rPr>
              <a:t>Il progetto SPES utilizza il metodo ISOL (Isotope Separation On Line). Il bersaglio di  produzione, che costituisce l’elemento più critico, è cosituito da 7 dischi di carburo di uranio naturale (UCx). Esso viene scaldato fino a 2000°C ed i prodotti di fissione vengono estratti per agitazione termica.</a:t>
            </a:r>
          </a:p>
        </p:txBody>
      </p:sp>
      <p:pic>
        <p:nvPicPr>
          <p:cNvPr id="14357" name="Picture 67" descr="SPES"/>
          <p:cNvPicPr>
            <a:picLocks noChangeAspect="1" noChangeArrowheads="1"/>
          </p:cNvPicPr>
          <p:nvPr/>
        </p:nvPicPr>
        <p:blipFill>
          <a:blip r:embed="rId35" cstate="print"/>
          <a:srcRect/>
          <a:stretch>
            <a:fillRect/>
          </a:stretch>
        </p:blipFill>
        <p:spPr bwMode="auto">
          <a:xfrm>
            <a:off x="10836276" y="17211689"/>
            <a:ext cx="6953250" cy="521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58" name="Rectangle 52"/>
          <p:cNvSpPr>
            <a:spLocks noChangeArrowheads="1"/>
          </p:cNvSpPr>
          <p:nvPr/>
        </p:nvSpPr>
        <p:spPr bwMode="auto">
          <a:xfrm>
            <a:off x="10693400" y="5424419"/>
            <a:ext cx="6911975" cy="10358510"/>
          </a:xfrm>
          <a:prstGeom prst="rect">
            <a:avLst/>
          </a:prstGeom>
          <a:noFill/>
          <a:ln w="25400" algn="ctr">
            <a:solidFill>
              <a:schemeClr val="hlink"/>
            </a:solidFill>
            <a:miter lim="800000"/>
            <a:headEnd/>
            <a:tailEnd/>
          </a:ln>
        </p:spPr>
        <p:txBody>
          <a:bodyPr anchor="ctr"/>
          <a:lstStyle/>
          <a:p>
            <a:pPr algn="just">
              <a:tabLst>
                <a:tab pos="2590800" algn="l"/>
              </a:tabLst>
            </a:pPr>
            <a:endParaRPr lang="it-IT" sz="3600" dirty="0" smtClean="0">
              <a:solidFill>
                <a:srgbClr val="002060"/>
              </a:solidFill>
              <a:latin typeface="Calibri" pitchFamily="34" charset="0"/>
            </a:endParaRPr>
          </a:p>
          <a:p>
            <a:pPr algn="just">
              <a:tabLst>
                <a:tab pos="2590800" algn="l"/>
              </a:tabLst>
            </a:pPr>
            <a:endParaRPr lang="it-IT" sz="3600" dirty="0" smtClean="0">
              <a:solidFill>
                <a:srgbClr val="002060"/>
              </a:solidFill>
              <a:latin typeface="Calibri" pitchFamily="34" charset="0"/>
            </a:endParaRPr>
          </a:p>
          <a:p>
            <a:pPr algn="just">
              <a:tabLst>
                <a:tab pos="2590800" algn="l"/>
              </a:tabLst>
            </a:pPr>
            <a:r>
              <a:rPr lang="it-IT" sz="3600" dirty="0" smtClean="0">
                <a:solidFill>
                  <a:srgbClr val="002060"/>
                </a:solidFill>
                <a:latin typeface="Calibri" pitchFamily="34" charset="0"/>
              </a:rPr>
              <a:t>I </a:t>
            </a:r>
            <a:r>
              <a:rPr lang="it-IT" sz="3600" dirty="0">
                <a:solidFill>
                  <a:srgbClr val="002060"/>
                </a:solidFill>
                <a:latin typeface="Calibri" pitchFamily="34" charset="0"/>
              </a:rPr>
              <a:t>nuclei attualmente</a:t>
            </a:r>
            <a:r>
              <a:rPr lang="it-IT" dirty="0">
                <a:solidFill>
                  <a:srgbClr val="002060"/>
                </a:solidFill>
              </a:rPr>
              <a:t> </a:t>
            </a:r>
            <a:r>
              <a:rPr lang="it-IT" sz="3600" dirty="0">
                <a:solidFill>
                  <a:srgbClr val="002060"/>
                </a:solidFill>
                <a:latin typeface="Calibri" pitchFamily="34" charset="0"/>
              </a:rPr>
              <a:t>noti sono circa </a:t>
            </a:r>
            <a:r>
              <a:rPr lang="it-IT" sz="3600" dirty="0" smtClean="0">
                <a:solidFill>
                  <a:srgbClr val="002060"/>
                </a:solidFill>
                <a:latin typeface="Calibri" pitchFamily="34" charset="0"/>
              </a:rPr>
              <a:t>3000 di cui solo </a:t>
            </a:r>
            <a:r>
              <a:rPr lang="it-IT" sz="3600" dirty="0">
                <a:solidFill>
                  <a:srgbClr val="002060"/>
                </a:solidFill>
                <a:latin typeface="Calibri" pitchFamily="34" charset="0"/>
              </a:rPr>
              <a:t>una piccola </a:t>
            </a:r>
            <a:r>
              <a:rPr lang="it-IT" sz="3600" dirty="0" smtClean="0">
                <a:solidFill>
                  <a:srgbClr val="002060"/>
                </a:solidFill>
                <a:latin typeface="Calibri" pitchFamily="34" charset="0"/>
              </a:rPr>
              <a:t>parte (</a:t>
            </a:r>
            <a:r>
              <a:rPr lang="it-IT" sz="3600" dirty="0">
                <a:solidFill>
                  <a:srgbClr val="002060"/>
                </a:solidFill>
                <a:latin typeface="Calibri" pitchFamily="34" charset="0"/>
                <a:sym typeface="Symbol" pitchFamily="18" charset="2"/>
              </a:rPr>
              <a:t></a:t>
            </a:r>
            <a:r>
              <a:rPr lang="it-IT" sz="3600" dirty="0">
                <a:solidFill>
                  <a:srgbClr val="002060"/>
                </a:solidFill>
                <a:latin typeface="Calibri" pitchFamily="34" charset="0"/>
              </a:rPr>
              <a:t>300) corrisponde a nuclei stabili esistenti in </a:t>
            </a:r>
            <a:r>
              <a:rPr lang="it-IT" sz="3600" dirty="0" smtClean="0">
                <a:solidFill>
                  <a:srgbClr val="002060"/>
                </a:solidFill>
                <a:latin typeface="Calibri" pitchFamily="34" charset="0"/>
              </a:rPr>
              <a:t>natura. La parte </a:t>
            </a:r>
            <a:r>
              <a:rPr lang="it-IT" sz="3600" dirty="0">
                <a:solidFill>
                  <a:srgbClr val="002060"/>
                </a:solidFill>
                <a:latin typeface="Calibri" pitchFamily="34" charset="0"/>
              </a:rPr>
              <a:t>rimanente è costituita da </a:t>
            </a:r>
            <a:r>
              <a:rPr lang="it-IT" sz="3600" dirty="0">
                <a:solidFill>
                  <a:srgbClr val="FF0000"/>
                </a:solidFill>
                <a:latin typeface="Calibri" pitchFamily="34" charset="0"/>
              </a:rPr>
              <a:t>nuclei radioattivi </a:t>
            </a:r>
            <a:r>
              <a:rPr lang="it-IT" sz="3600" dirty="0">
                <a:solidFill>
                  <a:srgbClr val="002060"/>
                </a:solidFill>
                <a:latin typeface="Calibri" pitchFamily="34" charset="0"/>
              </a:rPr>
              <a:t>prodotti </a:t>
            </a:r>
            <a:r>
              <a:rPr lang="it-IT" sz="3600" dirty="0" smtClean="0">
                <a:solidFill>
                  <a:srgbClr val="002060"/>
                </a:solidFill>
                <a:latin typeface="Calibri" pitchFamily="34" charset="0"/>
              </a:rPr>
              <a:t>in  </a:t>
            </a:r>
            <a:r>
              <a:rPr lang="it-IT" sz="3600" dirty="0">
                <a:solidFill>
                  <a:srgbClr val="002060"/>
                </a:solidFill>
                <a:latin typeface="Calibri" pitchFamily="34" charset="0"/>
              </a:rPr>
              <a:t>laboratorio. E’ prevista l’esistenza di circa altre 3000 specie nucleari radioattive, in prevalenza ricche di neutroni</a:t>
            </a:r>
            <a:r>
              <a:rPr lang="it-IT" sz="3600" dirty="0">
                <a:solidFill>
                  <a:srgbClr val="FF0000"/>
                </a:solidFill>
                <a:latin typeface="Calibri" pitchFamily="34" charset="0"/>
              </a:rPr>
              <a:t> (terra incognita)</a:t>
            </a:r>
            <a:r>
              <a:rPr lang="it-IT" sz="3600" dirty="0">
                <a:solidFill>
                  <a:srgbClr val="002060"/>
                </a:solidFill>
                <a:latin typeface="Calibri" pitchFamily="34" charset="0"/>
              </a:rPr>
              <a:t>,</a:t>
            </a:r>
            <a:r>
              <a:rPr lang="it-IT" sz="3600" dirty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it-IT" sz="3600" dirty="0">
                <a:solidFill>
                  <a:srgbClr val="002060"/>
                </a:solidFill>
                <a:latin typeface="Calibri" pitchFamily="34" charset="0"/>
              </a:rPr>
              <a:t>per ora </a:t>
            </a:r>
            <a:r>
              <a:rPr lang="it-IT" sz="3600" dirty="0" smtClean="0">
                <a:solidFill>
                  <a:srgbClr val="002060"/>
                </a:solidFill>
                <a:latin typeface="Calibri" pitchFamily="34" charset="0"/>
              </a:rPr>
              <a:t>inaccessibili. Molti nuclei radioattivi sono coinvolti nei </a:t>
            </a:r>
            <a:r>
              <a:rPr lang="it-IT" sz="3600" dirty="0">
                <a:solidFill>
                  <a:srgbClr val="002060"/>
                </a:solidFill>
                <a:latin typeface="Calibri" pitchFamily="34" charset="0"/>
              </a:rPr>
              <a:t>processi di produzione di elementi pesanti nelle </a:t>
            </a:r>
            <a:r>
              <a:rPr lang="it-IT" sz="3600" dirty="0" smtClean="0">
                <a:solidFill>
                  <a:srgbClr val="002060"/>
                </a:solidFill>
                <a:latin typeface="Calibri" pitchFamily="34" charset="0"/>
              </a:rPr>
              <a:t>stelle. Per lo </a:t>
            </a:r>
            <a:r>
              <a:rPr lang="it-IT" sz="3600" dirty="0">
                <a:solidFill>
                  <a:srgbClr val="002060"/>
                </a:solidFill>
                <a:latin typeface="Calibri" pitchFamily="34" charset="0"/>
              </a:rPr>
              <a:t>studio di </a:t>
            </a:r>
            <a:r>
              <a:rPr lang="it-IT" sz="3600" dirty="0" smtClean="0">
                <a:solidFill>
                  <a:srgbClr val="002060"/>
                </a:solidFill>
                <a:latin typeface="Calibri" pitchFamily="34" charset="0"/>
              </a:rPr>
              <a:t>questi processi, che attualmente costituisce una delle frontiere della fisica nucleare, è necessaria la </a:t>
            </a:r>
            <a:r>
              <a:rPr lang="it-IT" sz="3600" dirty="0">
                <a:solidFill>
                  <a:srgbClr val="002060"/>
                </a:solidFill>
                <a:latin typeface="Calibri" pitchFamily="34" charset="0"/>
              </a:rPr>
              <a:t>produzione di fasci di </a:t>
            </a:r>
            <a:r>
              <a:rPr lang="it-IT" sz="3600" dirty="0" smtClean="0">
                <a:solidFill>
                  <a:srgbClr val="002060"/>
                </a:solidFill>
                <a:latin typeface="Calibri" pitchFamily="34" charset="0"/>
              </a:rPr>
              <a:t>ioni radioattivi.</a:t>
            </a:r>
            <a:endParaRPr lang="it-IT" sz="3600" dirty="0">
              <a:solidFill>
                <a:srgbClr val="002060"/>
              </a:solidFill>
              <a:latin typeface="Calibri" pitchFamily="34" charset="0"/>
            </a:endParaRPr>
          </a:p>
          <a:p>
            <a:pPr algn="just">
              <a:tabLst>
                <a:tab pos="2590800" algn="l"/>
              </a:tabLst>
            </a:pPr>
            <a:endParaRPr lang="it-IT" sz="3600" dirty="0">
              <a:latin typeface="Calibri" pitchFamily="34" charset="0"/>
            </a:endParaRPr>
          </a:p>
          <a:p>
            <a:pPr algn="just">
              <a:tabLst>
                <a:tab pos="2590800" algn="l"/>
              </a:tabLst>
            </a:pPr>
            <a:endParaRPr lang="it-IT" sz="3600" dirty="0">
              <a:latin typeface="Calibri" pitchFamily="34" charset="0"/>
            </a:endParaRPr>
          </a:p>
        </p:txBody>
      </p:sp>
      <p:sp>
        <p:nvSpPr>
          <p:cNvPr id="2" name="Rectangle 57"/>
          <p:cNvSpPr/>
          <p:nvPr/>
        </p:nvSpPr>
        <p:spPr>
          <a:xfrm>
            <a:off x="3421063" y="16292514"/>
            <a:ext cx="6929437" cy="1013467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endParaRPr lang="it-IT" sz="3600" dirty="0">
              <a:solidFill>
                <a:srgbClr val="002060"/>
              </a:solidFill>
            </a:endParaRPr>
          </a:p>
          <a:p>
            <a:pPr algn="just">
              <a:defRPr/>
            </a:pPr>
            <a:r>
              <a:rPr lang="it-IT" sz="3600" dirty="0">
                <a:solidFill>
                  <a:srgbClr val="002060"/>
                </a:solidFill>
              </a:rPr>
              <a:t>Nell’ambito dell’esperimento </a:t>
            </a:r>
            <a:r>
              <a:rPr lang="it-IT" sz="3600" b="1" dirty="0">
                <a:solidFill>
                  <a:srgbClr val="FF0000"/>
                </a:solidFill>
              </a:rPr>
              <a:t>EXOTIC</a:t>
            </a:r>
            <a:r>
              <a:rPr lang="it-IT" sz="3600" dirty="0">
                <a:solidFill>
                  <a:srgbClr val="002060"/>
                </a:solidFill>
              </a:rPr>
              <a:t> i ricercatori di Napoli hanno sviluppato presso i Laboratori Nazionali di Legnaro (LNL, PD), in collaborazione con ricercatori  di Padova e di Milano, una struttura che produce  fasci di nuclei radioattivi leggeri ricchi di </a:t>
            </a:r>
            <a:r>
              <a:rPr lang="it-IT" sz="3600" dirty="0" smtClean="0">
                <a:solidFill>
                  <a:srgbClr val="002060"/>
                </a:solidFill>
              </a:rPr>
              <a:t>protoni con ottime caratteristiche. Inoltre, i ricercatori </a:t>
            </a:r>
            <a:r>
              <a:rPr lang="it-IT" sz="3600" dirty="0">
                <a:solidFill>
                  <a:srgbClr val="002060"/>
                </a:solidFill>
              </a:rPr>
              <a:t>di Napoli collaborano al progetto di una nuova struttura </a:t>
            </a:r>
            <a:r>
              <a:rPr lang="it-IT" sz="3600" b="1" dirty="0">
                <a:solidFill>
                  <a:srgbClr val="FF0000"/>
                </a:solidFill>
              </a:rPr>
              <a:t>(SPES) </a:t>
            </a:r>
            <a:r>
              <a:rPr lang="it-IT" sz="3600" dirty="0">
                <a:solidFill>
                  <a:srgbClr val="002060"/>
                </a:solidFill>
              </a:rPr>
              <a:t>per fasci di ioni radioattivi ricchi di </a:t>
            </a:r>
            <a:r>
              <a:rPr lang="it-IT" sz="3600" dirty="0" smtClean="0">
                <a:solidFill>
                  <a:srgbClr val="002060"/>
                </a:solidFill>
              </a:rPr>
              <a:t>neutroni, </a:t>
            </a:r>
            <a:r>
              <a:rPr lang="it-IT" sz="3600" dirty="0">
                <a:solidFill>
                  <a:srgbClr val="002060"/>
                </a:solidFill>
              </a:rPr>
              <a:t>che permetterà di investigare zone della terra incognita della carta dei nuclei. </a:t>
            </a:r>
            <a:r>
              <a:rPr lang="it-IT" sz="3600" b="1" dirty="0">
                <a:solidFill>
                  <a:srgbClr val="FF0000"/>
                </a:solidFill>
              </a:rPr>
              <a:t>SPES</a:t>
            </a:r>
            <a:r>
              <a:rPr lang="it-IT" sz="3600" dirty="0">
                <a:solidFill>
                  <a:srgbClr val="002060"/>
                </a:solidFill>
              </a:rPr>
              <a:t> sarà realizzato presso i LNL con il contributo di tutta la comunità di fisica nucleare dell’INFN.</a:t>
            </a:r>
          </a:p>
          <a:p>
            <a:pPr algn="just">
              <a:defRPr/>
            </a:pPr>
            <a:endParaRPr lang="it-IT" sz="3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2502</TotalTime>
  <Words>307</Words>
  <Application>Microsoft Office PowerPoint</Application>
  <PresentationFormat>Personalizzato</PresentationFormat>
  <Paragraphs>23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Diapositiva 1</vt:lpstr>
    </vt:vector>
  </TitlesOfParts>
  <Company>INFN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Gianluca Imbriani</dc:creator>
  <cp:lastModifiedBy>campana</cp:lastModifiedBy>
  <cp:revision>159</cp:revision>
  <dcterms:created xsi:type="dcterms:W3CDTF">2010-02-24T09:06:18Z</dcterms:created>
  <dcterms:modified xsi:type="dcterms:W3CDTF">2010-03-24T08:56:03Z</dcterms:modified>
</cp:coreProperties>
</file>