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Default Extension="doc" ContentType="application/msword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386800" cy="30279975"/>
  <p:notesSz cx="6858000" cy="9144000"/>
  <p:defaultTextStyle>
    <a:defPPr>
      <a:defRPr lang="it-IT"/>
    </a:defPPr>
    <a:lvl1pPr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1pPr>
    <a:lvl2pPr marL="1474788" indent="-1017588"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2pPr>
    <a:lvl3pPr marL="2951163" indent="-2036763"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3pPr>
    <a:lvl4pPr marL="4427538" indent="-3055938"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4pPr>
    <a:lvl5pPr marL="5903913" indent="-4075113"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07101B"/>
    <a:srgbClr val="FFFF99"/>
    <a:srgbClr val="0F2139"/>
    <a:srgbClr val="0B192B"/>
    <a:srgbClr val="11284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634" autoAdjust="0"/>
    <p:restoredTop sz="96190" autoAdjust="0"/>
  </p:normalViewPr>
  <p:slideViewPr>
    <p:cSldViewPr>
      <p:cViewPr>
        <p:scale>
          <a:sx n="50" d="100"/>
          <a:sy n="50" d="100"/>
        </p:scale>
        <p:origin x="-1146" y="1848"/>
      </p:cViewPr>
      <p:guideLst>
        <p:guide orient="horz" pos="9537"/>
        <p:guide pos="6736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04010" y="9406424"/>
            <a:ext cx="18178780" cy="649056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08020" y="17158652"/>
            <a:ext cx="14970760" cy="77382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6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4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80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6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A4D8B-4603-42E6-A93B-CD4659628AEE}" type="datetimeFigureOut">
              <a:rPr lang="it-IT"/>
              <a:pPr>
                <a:defRPr/>
              </a:pPr>
              <a:t>17/03/2010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EBAA0-9FA3-448D-BB1A-0BDE9A4840E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68C6C-5A34-47C9-AF28-B7D45AD4F3DD}" type="datetimeFigureOut">
              <a:rPr lang="it-IT"/>
              <a:pPr>
                <a:defRPr/>
              </a:pPr>
              <a:t>17/03/2010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28BF2-3F93-4D76-81F7-E8A99BAE4BB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89411" y="19457689"/>
            <a:ext cx="18178780" cy="6013939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689411" y="12833949"/>
            <a:ext cx="18178780" cy="662374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6162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2323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848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4647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80808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697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B17D2-90DA-4939-88A8-285C3907199D}" type="datetimeFigureOut">
              <a:rPr lang="it-IT"/>
              <a:pPr>
                <a:defRPr/>
              </a:pPr>
              <a:t>17/03/2010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ABD32-9C09-4BD8-B24A-DB799A01154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02006" y="9420438"/>
            <a:ext cx="7039822" cy="26642176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198275" y="9420438"/>
            <a:ext cx="7039822" cy="26642176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9DDFE-A619-488C-92AC-A868A1D605C3}" type="datetimeFigureOut">
              <a:rPr lang="it-IT"/>
              <a:pPr>
                <a:defRPr/>
              </a:pPr>
              <a:t>17/03/2010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069A2-E4F3-440A-98D0-ADBB5C2938D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340" y="1212603"/>
            <a:ext cx="19248120" cy="5046663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9341" y="6777949"/>
            <a:ext cx="9449551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69341" y="9602676"/>
            <a:ext cx="9449551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10864200" y="6777949"/>
            <a:ext cx="9453262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10864200" y="9602676"/>
            <a:ext cx="9453262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A997D-6261-4FAD-907C-807B16F2131A}" type="datetimeFigureOut">
              <a:rPr lang="it-IT"/>
              <a:pPr>
                <a:defRPr/>
              </a:pPr>
              <a:t>17/03/2010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B106D-F814-459C-BFD8-D04DB276326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8A8A4-C80C-4360-B8C5-4E4DD6172488}" type="datetimeFigureOut">
              <a:rPr lang="it-IT"/>
              <a:pPr>
                <a:defRPr/>
              </a:pPr>
              <a:t>17/03/2010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E6F04-F6E8-4FE6-8E56-584DA99FD80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8BF57-C697-4AD7-B0A3-A6251D750776}" type="datetimeFigureOut">
              <a:rPr lang="it-IT"/>
              <a:pPr>
                <a:defRPr/>
              </a:pPr>
              <a:t>17/03/2010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169D2-AFBF-4D1E-8FB0-8CDBA14EEDD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341" y="1205592"/>
            <a:ext cx="7036111" cy="513077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61645" y="1205594"/>
            <a:ext cx="11955817" cy="25843121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69341" y="6336368"/>
            <a:ext cx="7036111" cy="20712347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9539B-8910-44A8-9624-0A304527819F}" type="datetimeFigureOut">
              <a:rPr lang="it-IT"/>
              <a:pPr>
                <a:defRPr/>
              </a:pPr>
              <a:t>17/03/2010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DFEE1-D770-4F52-A9E7-7D152086CD2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962" y="21195984"/>
            <a:ext cx="12832080" cy="2502307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191962" y="2705571"/>
            <a:ext cx="12832080" cy="18167985"/>
          </a:xfrm>
        </p:spPr>
        <p:txBody>
          <a:bodyPr rtlCol="0">
            <a:normAutofit/>
          </a:bodyPr>
          <a:lstStyle>
            <a:lvl1pPr marL="0" indent="0">
              <a:buNone/>
              <a:defRPr sz="10300"/>
            </a:lvl1pPr>
            <a:lvl2pPr marL="1476162" indent="0">
              <a:buNone/>
              <a:defRPr sz="9000"/>
            </a:lvl2pPr>
            <a:lvl3pPr marL="2952323" indent="0">
              <a:buNone/>
              <a:defRPr sz="7700"/>
            </a:lvl3pPr>
            <a:lvl4pPr marL="4428485" indent="0">
              <a:buNone/>
              <a:defRPr sz="6500"/>
            </a:lvl4pPr>
            <a:lvl5pPr marL="5904647" indent="0">
              <a:buNone/>
              <a:defRPr sz="6500"/>
            </a:lvl5pPr>
            <a:lvl6pPr marL="7380808" indent="0">
              <a:buNone/>
              <a:defRPr sz="6500"/>
            </a:lvl6pPr>
            <a:lvl7pPr marL="8856970" indent="0">
              <a:buNone/>
              <a:defRPr sz="6500"/>
            </a:lvl7pPr>
            <a:lvl8pPr marL="10333131" indent="0">
              <a:buNone/>
              <a:defRPr sz="6500"/>
            </a:lvl8pPr>
            <a:lvl9pPr marL="11809293" indent="0">
              <a:buNone/>
              <a:defRPr sz="65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191962" y="23698291"/>
            <a:ext cx="12832080" cy="3553688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F1D9D-BE43-4675-A095-837C1B9B0580}" type="datetimeFigureOut">
              <a:rPr lang="it-IT"/>
              <a:pPr>
                <a:defRPr/>
              </a:pPr>
              <a:t>17/03/2010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B73ED-6F7D-490E-9938-8D9B126F1EA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09053-9A67-45C6-AB9F-5E1D37D91335}" type="datetimeFigureOut">
              <a:rPr lang="it-IT"/>
              <a:pPr>
                <a:defRPr/>
              </a:pPr>
              <a:t>17/03/2010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ADCDD-63FD-47B8-AD51-603DA54959A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1629071" y="1619141"/>
            <a:ext cx="3609024" cy="3444347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02007" y="1619141"/>
            <a:ext cx="10470622" cy="3444347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0BE32-AA74-4D28-928E-38EEF5131FE9}" type="datetimeFigureOut">
              <a:rPr lang="it-IT"/>
              <a:pPr>
                <a:defRPr/>
              </a:pPr>
              <a:t>17/03/2010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01951-CD6C-4C15-9533-57AE518D66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1069975" y="1212850"/>
            <a:ext cx="19246850" cy="504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95232" tIns="147616" rIns="295232" bIns="1476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1069975" y="7065963"/>
            <a:ext cx="19246850" cy="1998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95232" tIns="147616" rIns="295232" bIns="1476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1069975" y="28065413"/>
            <a:ext cx="4989513" cy="1611312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l" defTabSz="2952323" fontAlgn="auto">
              <a:spcBef>
                <a:spcPts val="0"/>
              </a:spcBef>
              <a:spcAft>
                <a:spcPts val="0"/>
              </a:spcAft>
              <a:defRPr sz="3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417975-6357-44B6-9B45-17EBD31B1F1F}" type="datetimeFigureOut">
              <a:rPr lang="it-IT"/>
              <a:pPr>
                <a:defRPr/>
              </a:pPr>
              <a:t>17/03/2010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7307263" y="28065413"/>
            <a:ext cx="6772275" cy="1611312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ctr" defTabSz="2952323" fontAlgn="auto">
              <a:spcBef>
                <a:spcPts val="0"/>
              </a:spcBef>
              <a:spcAft>
                <a:spcPts val="0"/>
              </a:spcAft>
              <a:defRPr sz="3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5327313" y="28065413"/>
            <a:ext cx="4989512" cy="1611312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r" defTabSz="2952323" fontAlgn="auto">
              <a:spcBef>
                <a:spcPts val="0"/>
              </a:spcBef>
              <a:spcAft>
                <a:spcPts val="0"/>
              </a:spcAft>
              <a:defRPr sz="3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65D024-1398-4CA7-8DE0-004D06B3B38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2951163" rtl="0" eaLnBrk="0" fontAlgn="base" hangingPunct="0">
        <a:spcBef>
          <a:spcPct val="0"/>
        </a:spcBef>
        <a:spcAft>
          <a:spcPct val="0"/>
        </a:spcAft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2pPr>
      <a:lvl3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3pPr>
      <a:lvl4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4pPr>
      <a:lvl5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5pPr>
      <a:lvl6pPr marL="4572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6pPr>
      <a:lvl7pPr marL="9144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7pPr>
      <a:lvl8pPr marL="13716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8pPr>
      <a:lvl9pPr marL="18288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9pPr>
    </p:titleStyle>
    <p:bodyStyle>
      <a:lvl1pPr marL="1106488" indent="-1106488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713" indent="-922338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9350" indent="-736600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5725" indent="-736600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2100" indent="-736600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8889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5051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71212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7374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9" Type="http://schemas.openxmlformats.org/officeDocument/2006/relationships/image" Target="../media/image37.wmf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34" Type="http://schemas.openxmlformats.org/officeDocument/2006/relationships/image" Target="../media/image33.jpeg"/><Relationship Id="rId42" Type="http://schemas.openxmlformats.org/officeDocument/2006/relationships/image" Target="../media/image40.gif"/><Relationship Id="rId47" Type="http://schemas.openxmlformats.org/officeDocument/2006/relationships/image" Target="../media/image45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5" Type="http://schemas.openxmlformats.org/officeDocument/2006/relationships/image" Target="../media/image24.jpeg"/><Relationship Id="rId33" Type="http://schemas.openxmlformats.org/officeDocument/2006/relationships/image" Target="../media/image32.jpeg"/><Relationship Id="rId38" Type="http://schemas.openxmlformats.org/officeDocument/2006/relationships/image" Target="../media/image36.png"/><Relationship Id="rId46" Type="http://schemas.openxmlformats.org/officeDocument/2006/relationships/image" Target="../media/image44.jpe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jpeg"/><Relationship Id="rId41" Type="http://schemas.openxmlformats.org/officeDocument/2006/relationships/image" Target="../media/image39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32" Type="http://schemas.openxmlformats.org/officeDocument/2006/relationships/image" Target="../media/image31.png"/><Relationship Id="rId37" Type="http://schemas.openxmlformats.org/officeDocument/2006/relationships/image" Target="../media/image35.jpeg"/><Relationship Id="rId40" Type="http://schemas.openxmlformats.org/officeDocument/2006/relationships/image" Target="../media/image38.jpeg"/><Relationship Id="rId45" Type="http://schemas.openxmlformats.org/officeDocument/2006/relationships/image" Target="../media/image43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36" Type="http://schemas.openxmlformats.org/officeDocument/2006/relationships/oleObject" Target="../embeddings/Documento_di_Microsoft_Office_Word_97_-_20031.doc"/><Relationship Id="rId49" Type="http://schemas.openxmlformats.org/officeDocument/2006/relationships/image" Target="../media/image47.pn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0.jpeg"/><Relationship Id="rId44" Type="http://schemas.openxmlformats.org/officeDocument/2006/relationships/image" Target="../media/image42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29.jpeg"/><Relationship Id="rId35" Type="http://schemas.openxmlformats.org/officeDocument/2006/relationships/image" Target="../media/image34.png"/><Relationship Id="rId43" Type="http://schemas.openxmlformats.org/officeDocument/2006/relationships/image" Target="../media/image41.gif"/><Relationship Id="rId48" Type="http://schemas.openxmlformats.org/officeDocument/2006/relationships/image" Target="../media/image46.jpeg"/><Relationship Id="rId8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10836275" y="16282988"/>
            <a:ext cx="6929438" cy="10358437"/>
          </a:xfrm>
          <a:prstGeom prst="rect">
            <a:avLst/>
          </a:prstGeom>
          <a:gradFill rotWithShape="1">
            <a:gsLst>
              <a:gs pos="0">
                <a:schemeClr val="tx1">
                  <a:alpha val="88000"/>
                </a:schemeClr>
              </a:gs>
              <a:gs pos="50000">
                <a:schemeClr val="tx1">
                  <a:gamma/>
                  <a:tint val="0"/>
                  <a:invGamma/>
                  <a:alpha val="78999"/>
                </a:schemeClr>
              </a:gs>
              <a:gs pos="100000">
                <a:schemeClr val="tx1">
                  <a:alpha val="88000"/>
                </a:schemeClr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295232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lt1"/>
                </a:solidFill>
                <a:latin typeface="+mn-lt"/>
              </a:rPr>
              <a:t>QUI FIGURE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3049588" y="3067050"/>
            <a:ext cx="15073312" cy="24003000"/>
          </a:xfrm>
          <a:prstGeom prst="rect">
            <a:avLst/>
          </a:prstGeom>
          <a:ln w="508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 defTabSz="2952323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3121025" y="3209925"/>
            <a:ext cx="150018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295232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8000" b="1" cap="small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Raggi Cosmici in Ambienti Estremi</a:t>
            </a:r>
            <a:endParaRPr lang="it-IT" sz="8000" b="1" cap="small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406775" y="5353050"/>
            <a:ext cx="6929438" cy="10358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95232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QUI  FIGURE</a:t>
            </a: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3406724" y="15997244"/>
            <a:ext cx="6929489" cy="10580682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Uno dei grandi problemi ancora irrisolti è come e dove i </a:t>
            </a:r>
            <a:r>
              <a:rPr lang="it-IT" sz="3000" b="1" dirty="0">
                <a:solidFill>
                  <a:srgbClr val="002060"/>
                </a:solidFill>
                <a:latin typeface="Calibri" pitchFamily="34" charset="0"/>
              </a:rPr>
              <a:t>raggi cosmici </a:t>
            </a:r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vengono accelerati fino </a:t>
            </a:r>
            <a:r>
              <a:rPr lang="it-IT" sz="3000" dirty="0" smtClean="0">
                <a:solidFill>
                  <a:srgbClr val="002060"/>
                </a:solidFill>
                <a:latin typeface="Calibri" pitchFamily="34" charset="0"/>
              </a:rPr>
              <a:t>a </a:t>
            </a:r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energie così elevate </a:t>
            </a:r>
            <a:r>
              <a:rPr lang="it-IT" sz="3000" dirty="0" smtClean="0">
                <a:solidFill>
                  <a:srgbClr val="002060"/>
                </a:solidFill>
                <a:latin typeface="Calibri" pitchFamily="34" charset="0"/>
              </a:rPr>
              <a:t>come quelle </a:t>
            </a:r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osservate. </a:t>
            </a:r>
            <a:endParaRPr lang="it-IT" sz="3000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just"/>
            <a:r>
              <a:rPr lang="it-IT" sz="3000" dirty="0" smtClean="0">
                <a:solidFill>
                  <a:srgbClr val="002060"/>
                </a:solidFill>
                <a:latin typeface="Calibri" pitchFamily="34" charset="0"/>
              </a:rPr>
              <a:t>Tra tutte le particelle che arrivano dal cosmo , </a:t>
            </a:r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i </a:t>
            </a:r>
            <a:r>
              <a:rPr lang="it-IT" sz="3000" b="1" dirty="0">
                <a:solidFill>
                  <a:srgbClr val="002060"/>
                </a:solidFill>
                <a:latin typeface="Calibri" pitchFamily="34" charset="0"/>
              </a:rPr>
              <a:t>neutrini</a:t>
            </a:r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 si presentano come </a:t>
            </a:r>
            <a:r>
              <a:rPr lang="it-IT" sz="3000" dirty="0" smtClean="0">
                <a:solidFill>
                  <a:srgbClr val="002060"/>
                </a:solidFill>
                <a:latin typeface="Calibri" pitchFamily="34" charset="0"/>
              </a:rPr>
              <a:t>messaggeri molto affidabili. </a:t>
            </a:r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Infatti, a differenza delle altre particelle (come protoni p e fotoni </a:t>
            </a:r>
            <a:r>
              <a:rPr lang="it-IT" sz="3000" dirty="0">
                <a:solidFill>
                  <a:srgbClr val="002060"/>
                </a:solidFill>
                <a:latin typeface="Symbol" pitchFamily="18" charset="2"/>
              </a:rPr>
              <a:t>g</a:t>
            </a:r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), riescono ad attraversare grandi distanze senza essere deviati </a:t>
            </a:r>
            <a:r>
              <a:rPr lang="it-IT" sz="3000" dirty="0" smtClean="0">
                <a:solidFill>
                  <a:srgbClr val="002060"/>
                </a:solidFill>
                <a:latin typeface="Calibri" pitchFamily="34" charset="0"/>
              </a:rPr>
              <a:t>da campi magnetici o </a:t>
            </a:r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assorbiti. </a:t>
            </a:r>
          </a:p>
          <a:p>
            <a:pPr algn="just"/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A causa della </a:t>
            </a:r>
            <a:r>
              <a:rPr lang="it-IT" sz="3000" dirty="0" smtClean="0">
                <a:solidFill>
                  <a:srgbClr val="002060"/>
                </a:solidFill>
                <a:latin typeface="Calibri" pitchFamily="34" charset="0"/>
              </a:rPr>
              <a:t>probabilità molto bassa </a:t>
            </a:r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di interagire con la </a:t>
            </a:r>
            <a:r>
              <a:rPr lang="it-IT" sz="3000" dirty="0" smtClean="0">
                <a:solidFill>
                  <a:srgbClr val="002060"/>
                </a:solidFill>
                <a:latin typeface="Calibri" pitchFamily="34" charset="0"/>
              </a:rPr>
              <a:t>materia, che li caratterizza, per </a:t>
            </a:r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poterli osservare, sono necessari rivelatori estremamente grandi, delle dimensioni di circa </a:t>
            </a:r>
            <a:r>
              <a:rPr lang="it-IT" sz="3000" b="1" dirty="0">
                <a:solidFill>
                  <a:srgbClr val="002060"/>
                </a:solidFill>
                <a:latin typeface="Calibri" pitchFamily="34" charset="0"/>
              </a:rPr>
              <a:t>1 km</a:t>
            </a:r>
            <a:r>
              <a:rPr lang="it-IT" sz="3000" b="1" baseline="30000" dirty="0">
                <a:solidFill>
                  <a:srgbClr val="002060"/>
                </a:solidFill>
                <a:latin typeface="Calibri" pitchFamily="34" charset="0"/>
              </a:rPr>
              <a:t>3</a:t>
            </a:r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.  Dimensioni così grandi possono essere ottenute solo utilizzando grandi volumi naturali come il mare o il ghiaccio polare. Un rivelatore di neutrini astrofisici sarà realizzato nel </a:t>
            </a:r>
            <a:r>
              <a:rPr lang="it-IT" sz="3000" b="1" dirty="0">
                <a:solidFill>
                  <a:srgbClr val="002060"/>
                </a:solidFill>
                <a:latin typeface="Calibri" pitchFamily="34" charset="0"/>
              </a:rPr>
              <a:t>Mar Mediterraneo</a:t>
            </a:r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. La Collaborazione </a:t>
            </a:r>
            <a:r>
              <a:rPr lang="it-IT" sz="3000" dirty="0">
                <a:solidFill>
                  <a:srgbClr val="FF0000"/>
                </a:solidFill>
                <a:latin typeface="Calibri" pitchFamily="34" charset="0"/>
              </a:rPr>
              <a:t>NEMO</a:t>
            </a:r>
            <a:r>
              <a:rPr lang="it-IT" sz="3000" dirty="0">
                <a:solidFill>
                  <a:srgbClr val="002060"/>
                </a:solidFill>
                <a:latin typeface="Calibri" pitchFamily="34" charset="0"/>
              </a:rPr>
              <a:t> partecipa attivamente a questo progetto.</a:t>
            </a:r>
          </a:p>
          <a:p>
            <a:endParaRPr lang="it-IT" sz="30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0836275" y="5353050"/>
            <a:ext cx="6929438" cy="103584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952323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4000" dirty="0">
              <a:solidFill>
                <a:srgbClr val="002060"/>
              </a:solidFill>
            </a:endParaRPr>
          </a:p>
        </p:txBody>
      </p:sp>
      <p:cxnSp>
        <p:nvCxnSpPr>
          <p:cNvPr id="14" name="Connettore 1 13"/>
          <p:cNvCxnSpPr/>
          <p:nvPr/>
        </p:nvCxnSpPr>
        <p:spPr>
          <a:xfrm flipV="1">
            <a:off x="3978275" y="4781550"/>
            <a:ext cx="13287375" cy="0"/>
          </a:xfrm>
          <a:prstGeom prst="line">
            <a:avLst/>
          </a:prstGeom>
          <a:ln w="317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3407" name="Gruppo 50"/>
          <p:cNvGrpSpPr>
            <a:grpSpLocks/>
          </p:cNvGrpSpPr>
          <p:nvPr/>
        </p:nvGrpSpPr>
        <p:grpSpPr bwMode="auto">
          <a:xfrm>
            <a:off x="196850" y="179388"/>
            <a:ext cx="21131213" cy="29891037"/>
            <a:chOff x="120576" y="180000"/>
            <a:chExt cx="21131360" cy="29890800"/>
          </a:xfrm>
        </p:grpSpPr>
        <p:pic>
          <p:nvPicPr>
            <p:cNvPr id="13457" name="Immagine 11" descr="infn-main_09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356737" y="180000"/>
              <a:ext cx="389519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5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0576" y="1800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59" name="Picture 5" descr="start-birth-m83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07252" y="180000"/>
              <a:ext cx="250621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60" name="Picture 6" descr="GC-M4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907582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61" name="Picture 7" descr="Super-Red-star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2407912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62" name="Picture 9" descr="NGC-290.jp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951104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63" name="Immagine 11" descr="infn-main_09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3200" y="27550529"/>
              <a:ext cx="389519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6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831979" y="275508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65" name="Picture 16" descr="start-birth-m83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81976" y="27550529"/>
              <a:ext cx="250621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66" name="Picture 17" descr="GC-M4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387450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67" name="Picture 18" descr="Super-Red-star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907450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68" name="Picture 19" descr="NGC-290.jp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327966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69" name="Picture 4" descr="LUNA tot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33200" y="2695079"/>
              <a:ext cx="2520000" cy="1863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70" name="Picture 22" descr="_04A0054b.jp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20576" y="8710567"/>
              <a:ext cx="2520000" cy="3764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71" name="Picture 24" descr="20090601_063b.jp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33200" y="7067493"/>
              <a:ext cx="2520000" cy="1676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72" name="Picture 25" descr="CE0134H.jp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33200" y="13354037"/>
              <a:ext cx="2520000" cy="1686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73" name="Picture 26" descr="LHC-CERN-over.jpg"/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25338" y="4558198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33276" y="14997608"/>
              <a:ext cx="2519381" cy="33591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blurRad="63500" dist="38099" dir="2700000" sx="1000" sy="1000" algn="ctr" rotWithShape="0">
                <a:srgbClr val="000000"/>
              </a:outerShdw>
            </a:effectLst>
          </p:spPr>
        </p:pic>
        <p:pic>
          <p:nvPicPr>
            <p:cNvPr id="13475" name="Picture 2" descr="warp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33200" y="18354697"/>
              <a:ext cx="2520000" cy="1890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76" name="Picture 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33200" y="20212085"/>
              <a:ext cx="2520000" cy="189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77" name="Picture 3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33200" y="22069473"/>
              <a:ext cx="2520000" cy="1031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78" name="Picture 2" descr="C:\Users\campana\Desktop\PAMELAconTecnico.jpg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33200" y="23069605"/>
              <a:ext cx="2520000" cy="312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79" name="Picture 2" descr="argo_carpet2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8550800" y="4710040"/>
              <a:ext cx="2520000" cy="2214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80" name="Picture 16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8550800" y="6922332"/>
              <a:ext cx="2520000" cy="1931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81" name="Picture 6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692080" y="26004745"/>
              <a:ext cx="1500198" cy="1351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3482" name="Picture 1028" descr="figure1-raw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8550800" y="2661002"/>
              <a:ext cx="2520000" cy="2049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4"/>
            <p:cNvPicPr>
              <a:picLocks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18551579" y="16497783"/>
              <a:ext cx="2519381" cy="271460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>
              <a:outerShdw sx="1000" sy="1000" algn="ctr" rotWithShape="0">
                <a:srgbClr val="808080"/>
              </a:outerShdw>
            </a:effectLst>
          </p:spPr>
        </p:pic>
        <p:pic>
          <p:nvPicPr>
            <p:cNvPr id="13484" name="Picture 3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8550800" y="8799950"/>
              <a:ext cx="2520000" cy="212519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13485" name="Picture 11" descr="aerial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8550800" y="14035079"/>
              <a:ext cx="2520000" cy="2478422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3486" name="Picture 34" descr="IMG_6982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18550800" y="19211953"/>
              <a:ext cx="2520000" cy="2180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13487" name="Picture 6" descr="DSC_7807.JPG"/>
            <p:cNvPicPr>
              <a:picLocks noChangeAspect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18550800" y="10925145"/>
              <a:ext cx="2520000" cy="3143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88" name="Immagine 47" descr="lancio_2.jpg"/>
            <p:cNvPicPr>
              <a:picLocks noChangeAspect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18551580" y="21355093"/>
              <a:ext cx="2514069" cy="3429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89" name="Picture 8"/>
            <p:cNvPicPr>
              <a:picLocks noChangeAspect="1" noChangeArrowheads="1"/>
            </p:cNvPicPr>
            <p:nvPr/>
          </p:nvPicPr>
          <p:blipFill>
            <a:blip r:embed="rId29" cstate="print"/>
            <a:srcRect/>
            <a:stretch>
              <a:fillRect/>
            </a:stretch>
          </p:blipFill>
          <p:spPr bwMode="auto">
            <a:xfrm>
              <a:off x="18551579" y="24784117"/>
              <a:ext cx="2520000" cy="2169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90" name="Picture 4" descr="circe1.jpg"/>
            <p:cNvPicPr>
              <a:picLocks noChangeAspect="1"/>
            </p:cNvPicPr>
            <p:nvPr/>
          </p:nvPicPr>
          <p:blipFill>
            <a:blip r:embed="rId30" cstate="print"/>
            <a:srcRect/>
            <a:stretch>
              <a:fillRect/>
            </a:stretch>
          </p:blipFill>
          <p:spPr bwMode="auto">
            <a:xfrm>
              <a:off x="133200" y="12357757"/>
              <a:ext cx="2520000" cy="996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408" name="Picture 161" descr="pulsar"/>
          <p:cNvPicPr>
            <a:picLocks noChangeAspect="1" noChangeArrowheads="1"/>
          </p:cNvPicPr>
          <p:nvPr/>
        </p:nvPicPr>
        <p:blipFill>
          <a:blip r:embed="rId31" cstate="print"/>
          <a:srcRect r="66016" b="36063"/>
          <a:stretch>
            <a:fillRect/>
          </a:stretch>
        </p:blipFill>
        <p:spPr bwMode="auto">
          <a:xfrm>
            <a:off x="10825163" y="16219488"/>
            <a:ext cx="6924675" cy="1042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10" name="Text Box 115"/>
          <p:cNvSpPr txBox="1">
            <a:spLocks noChangeArrowheads="1"/>
          </p:cNvSpPr>
          <p:nvPr/>
        </p:nvSpPr>
        <p:spPr bwMode="auto">
          <a:xfrm>
            <a:off x="10837863" y="23133050"/>
            <a:ext cx="4103687" cy="3292475"/>
          </a:xfrm>
          <a:prstGeom prst="rect">
            <a:avLst/>
          </a:prstGeom>
          <a:solidFill>
            <a:srgbClr val="07101B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it-IT" sz="3000">
                <a:solidFill>
                  <a:schemeClr val="bg1"/>
                </a:solidFill>
                <a:latin typeface="Calibri" pitchFamily="34" charset="0"/>
              </a:rPr>
              <a:t>Il progetto NEMO prevede la realizzazione di un telescopio di neutrini in </a:t>
            </a:r>
          </a:p>
          <a:p>
            <a:pPr defTabSz="914400"/>
            <a:r>
              <a:rPr lang="it-IT" sz="3000">
                <a:solidFill>
                  <a:schemeClr val="bg1"/>
                </a:solidFill>
                <a:latin typeface="Calibri" pitchFamily="34" charset="0"/>
              </a:rPr>
              <a:t>Sicilia, a </a:t>
            </a:r>
          </a:p>
          <a:p>
            <a:pPr defTabSz="914400"/>
            <a:r>
              <a:rPr lang="it-IT" sz="3000">
                <a:solidFill>
                  <a:schemeClr val="bg1"/>
                </a:solidFill>
                <a:latin typeface="Calibri" pitchFamily="34" charset="0"/>
              </a:rPr>
              <a:t>largo di </a:t>
            </a:r>
          </a:p>
          <a:p>
            <a:pPr defTabSz="914400"/>
            <a:r>
              <a:rPr lang="it-IT" sz="3000">
                <a:solidFill>
                  <a:schemeClr val="bg1"/>
                </a:solidFill>
                <a:latin typeface="Calibri" pitchFamily="34" charset="0"/>
              </a:rPr>
              <a:t>Capo Passero</a:t>
            </a:r>
          </a:p>
        </p:txBody>
      </p:sp>
      <p:grpSp>
        <p:nvGrpSpPr>
          <p:cNvPr id="13501" name="Group 189"/>
          <p:cNvGrpSpPr>
            <a:grpSpLocks/>
          </p:cNvGrpSpPr>
          <p:nvPr/>
        </p:nvGrpSpPr>
        <p:grpSpPr bwMode="auto">
          <a:xfrm>
            <a:off x="10837863" y="17070388"/>
            <a:ext cx="6911975" cy="1525587"/>
            <a:chOff x="6822" y="10216"/>
            <a:chExt cx="4359" cy="961"/>
          </a:xfrm>
        </p:grpSpPr>
        <p:pic>
          <p:nvPicPr>
            <p:cNvPr id="13446" name="Picture 45" descr="Sin título-1 copia"/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6827" y="10216"/>
              <a:ext cx="4354" cy="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47" name="Picture 46" descr="g3_l"/>
            <p:cNvPicPr>
              <a:picLocks noChangeAspect="1" noChangeArrowheads="1"/>
            </p:cNvPicPr>
            <p:nvPr/>
          </p:nvPicPr>
          <p:blipFill>
            <a:blip r:embed="rId33" cstate="print"/>
            <a:srcRect/>
            <a:stretch>
              <a:fillRect/>
            </a:stretch>
          </p:blipFill>
          <p:spPr bwMode="auto">
            <a:xfrm>
              <a:off x="6822" y="10220"/>
              <a:ext cx="1069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48" name="Picture 47" descr="CAIF0XM7"/>
            <p:cNvPicPr>
              <a:picLocks noChangeAspect="1" noChangeArrowheads="1"/>
            </p:cNvPicPr>
            <p:nvPr/>
          </p:nvPicPr>
          <p:blipFill>
            <a:blip r:embed="rId34" cstate="print"/>
            <a:srcRect/>
            <a:stretch>
              <a:fillRect/>
            </a:stretch>
          </p:blipFill>
          <p:spPr bwMode="auto">
            <a:xfrm>
              <a:off x="10484" y="10390"/>
              <a:ext cx="651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49" name="Line 48"/>
            <p:cNvSpPr>
              <a:spLocks noChangeShapeType="1"/>
            </p:cNvSpPr>
            <p:nvPr/>
          </p:nvSpPr>
          <p:spPr bwMode="auto">
            <a:xfrm flipV="1">
              <a:off x="7592" y="10526"/>
              <a:ext cx="178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stealth" w="lg" len="lg"/>
            </a:ln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3450" name="Line 49"/>
            <p:cNvSpPr>
              <a:spLocks noChangeShapeType="1"/>
            </p:cNvSpPr>
            <p:nvPr/>
          </p:nvSpPr>
          <p:spPr bwMode="auto">
            <a:xfrm flipV="1">
              <a:off x="7620" y="10699"/>
              <a:ext cx="2949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lgDash"/>
              <a:round/>
              <a:headEnd/>
              <a:tailEnd type="stealth" w="lg" len="lg"/>
            </a:ln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3451" name="Freeform 50"/>
            <p:cNvSpPr>
              <a:spLocks/>
            </p:cNvSpPr>
            <p:nvPr/>
          </p:nvSpPr>
          <p:spPr bwMode="auto">
            <a:xfrm rot="10800000">
              <a:off x="7593" y="10806"/>
              <a:ext cx="3118" cy="151"/>
            </a:xfrm>
            <a:custGeom>
              <a:avLst/>
              <a:gdLst>
                <a:gd name="T0" fmla="*/ 0 w 3544"/>
                <a:gd name="T1" fmla="*/ 28 h 619"/>
                <a:gd name="T2" fmla="*/ 395 w 3544"/>
                <a:gd name="T3" fmla="*/ 1 h 619"/>
                <a:gd name="T4" fmla="*/ 1229 w 3544"/>
                <a:gd name="T5" fmla="*/ 33 h 619"/>
                <a:gd name="T6" fmla="*/ 1645 w 3544"/>
                <a:gd name="T7" fmla="*/ 24 h 619"/>
                <a:gd name="T8" fmla="*/ 2063 w 3544"/>
                <a:gd name="T9" fmla="*/ 35 h 619"/>
                <a:gd name="T10" fmla="*/ 2523 w 3544"/>
                <a:gd name="T11" fmla="*/ 23 h 619"/>
                <a:gd name="T12" fmla="*/ 2611 w 3544"/>
                <a:gd name="T13" fmla="*/ 20 h 619"/>
                <a:gd name="T14" fmla="*/ 2743 w 3544"/>
                <a:gd name="T15" fmla="*/ 14 h 6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544"/>
                <a:gd name="T25" fmla="*/ 0 h 619"/>
                <a:gd name="T26" fmla="*/ 3544 w 3544"/>
                <a:gd name="T27" fmla="*/ 619 h 6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544" h="619">
                  <a:moveTo>
                    <a:pt x="0" y="468"/>
                  </a:moveTo>
                  <a:cubicBezTo>
                    <a:pt x="122" y="234"/>
                    <a:pt x="245" y="0"/>
                    <a:pt x="510" y="14"/>
                  </a:cubicBezTo>
                  <a:cubicBezTo>
                    <a:pt x="775" y="28"/>
                    <a:pt x="1319" y="487"/>
                    <a:pt x="1588" y="553"/>
                  </a:cubicBezTo>
                  <a:cubicBezTo>
                    <a:pt x="1857" y="619"/>
                    <a:pt x="1947" y="406"/>
                    <a:pt x="2126" y="411"/>
                  </a:cubicBezTo>
                  <a:cubicBezTo>
                    <a:pt x="2305" y="416"/>
                    <a:pt x="2476" y="586"/>
                    <a:pt x="2665" y="581"/>
                  </a:cubicBezTo>
                  <a:cubicBezTo>
                    <a:pt x="2854" y="576"/>
                    <a:pt x="3142" y="426"/>
                    <a:pt x="3260" y="383"/>
                  </a:cubicBezTo>
                  <a:cubicBezTo>
                    <a:pt x="3378" y="340"/>
                    <a:pt x="3327" y="350"/>
                    <a:pt x="3374" y="326"/>
                  </a:cubicBezTo>
                  <a:cubicBezTo>
                    <a:pt x="3421" y="302"/>
                    <a:pt x="3482" y="271"/>
                    <a:pt x="3544" y="241"/>
                  </a:cubicBezTo>
                </a:path>
              </a:pathLst>
            </a:custGeom>
            <a:noFill/>
            <a:ln w="19050" cap="flat" cmpd="sng">
              <a:solidFill>
                <a:srgbClr val="FF9900"/>
              </a:solidFill>
              <a:prstDash val="solid"/>
              <a:round/>
              <a:headEnd type="stealth" w="lg" len="lg"/>
              <a:tailEnd type="none" w="med" len="med"/>
            </a:ln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3453" name="Text Box 53"/>
            <p:cNvSpPr txBox="1">
              <a:spLocks noChangeArrowheads="1"/>
            </p:cNvSpPr>
            <p:nvPr/>
          </p:nvSpPr>
          <p:spPr bwMode="auto">
            <a:xfrm>
              <a:off x="8244" y="10812"/>
              <a:ext cx="203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b="1">
                  <a:solidFill>
                    <a:srgbClr val="FF9900"/>
                  </a:solidFill>
                  <a:latin typeface="Century Gothic" pitchFamily="34" charset="0"/>
                </a:rPr>
                <a:t>p</a:t>
              </a:r>
            </a:p>
          </p:txBody>
        </p:sp>
        <p:sp>
          <p:nvSpPr>
            <p:cNvPr id="13454" name="Text Box 54"/>
            <p:cNvSpPr txBox="1">
              <a:spLocks noChangeArrowheads="1"/>
            </p:cNvSpPr>
            <p:nvPr/>
          </p:nvSpPr>
          <p:spPr bwMode="auto">
            <a:xfrm>
              <a:off x="9973" y="10444"/>
              <a:ext cx="191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 b="1">
                  <a:solidFill>
                    <a:schemeClr val="accent1"/>
                  </a:solidFill>
                  <a:latin typeface="Century Gothic" pitchFamily="34" charset="0"/>
                  <a:sym typeface="Symbol" pitchFamily="18" charset="2"/>
                </a:rPr>
                <a:t></a:t>
              </a:r>
            </a:p>
          </p:txBody>
        </p:sp>
        <p:sp>
          <p:nvSpPr>
            <p:cNvPr id="13456" name="Text Box 56"/>
            <p:cNvSpPr txBox="1">
              <a:spLocks noChangeArrowheads="1"/>
            </p:cNvSpPr>
            <p:nvPr/>
          </p:nvSpPr>
          <p:spPr bwMode="auto">
            <a:xfrm>
              <a:off x="8438" y="10268"/>
              <a:ext cx="175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800" b="1">
                  <a:solidFill>
                    <a:schemeClr val="accent2"/>
                  </a:solidFill>
                  <a:latin typeface="Century Gothic" pitchFamily="34" charset="0"/>
                  <a:sym typeface="Symbol" pitchFamily="18" charset="2"/>
                </a:rPr>
                <a:t></a:t>
              </a:r>
            </a:p>
          </p:txBody>
        </p:sp>
      </p:grpSp>
      <p:pic>
        <p:nvPicPr>
          <p:cNvPr id="13413" name="Picture 98"/>
          <p:cNvPicPr>
            <a:picLocks noChangeAspect="1" noChangeArrowheads="1"/>
          </p:cNvPicPr>
          <p:nvPr/>
        </p:nvPicPr>
        <p:blipFill>
          <a:blip r:embed="rId35" cstate="print"/>
          <a:srcRect t="4253"/>
          <a:stretch>
            <a:fillRect/>
          </a:stretch>
        </p:blipFill>
        <p:spPr bwMode="auto">
          <a:xfrm>
            <a:off x="14763750" y="23075900"/>
            <a:ext cx="2982913" cy="214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399" name="Object 87"/>
          <p:cNvGraphicFramePr>
            <a:graphicFrameLocks noChangeAspect="1"/>
          </p:cNvGraphicFramePr>
          <p:nvPr/>
        </p:nvGraphicFramePr>
        <p:xfrm>
          <a:off x="13122275" y="24572913"/>
          <a:ext cx="3475038" cy="2071687"/>
        </p:xfrm>
        <a:graphic>
          <a:graphicData uri="http://schemas.openxmlformats.org/presentationml/2006/ole">
            <p:oleObj spid="_x0000_s13399" name="Document" r:id="rId36" imgW="5730240" imgH="3560064" progId="Word.Document.8">
              <p:embed/>
            </p:oleObj>
          </a:graphicData>
        </a:graphic>
      </p:graphicFrame>
      <p:pic>
        <p:nvPicPr>
          <p:cNvPr id="13417" name="Picture 19" descr="DSCF0815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16510000" y="24985663"/>
            <a:ext cx="1243013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500" name="Group 188"/>
          <p:cNvGrpSpPr>
            <a:grpSpLocks/>
          </p:cNvGrpSpPr>
          <p:nvPr/>
        </p:nvGrpSpPr>
        <p:grpSpPr bwMode="auto">
          <a:xfrm>
            <a:off x="10837863" y="18521363"/>
            <a:ext cx="6931025" cy="4611687"/>
            <a:chOff x="6827" y="11667"/>
            <a:chExt cx="4366" cy="2905"/>
          </a:xfrm>
        </p:grpSpPr>
        <p:grpSp>
          <p:nvGrpSpPr>
            <p:cNvPr id="13495" name="Group 183"/>
            <p:cNvGrpSpPr>
              <a:grpSpLocks/>
            </p:cNvGrpSpPr>
            <p:nvPr/>
          </p:nvGrpSpPr>
          <p:grpSpPr bwMode="auto">
            <a:xfrm>
              <a:off x="6827" y="11670"/>
              <a:ext cx="4352" cy="2902"/>
              <a:chOff x="6827" y="11533"/>
              <a:chExt cx="4352" cy="2902"/>
            </a:xfrm>
          </p:grpSpPr>
          <p:pic>
            <p:nvPicPr>
              <p:cNvPr id="13412" name="Picture 66" descr="logo"/>
              <p:cNvPicPr>
                <a:picLocks noChangeAspect="1" noChangeArrowheads="1"/>
              </p:cNvPicPr>
              <p:nvPr/>
            </p:nvPicPr>
            <p:blipFill>
              <a:blip r:embed="rId38" cstate="print"/>
              <a:srcRect r="734"/>
              <a:stretch>
                <a:fillRect/>
              </a:stretch>
            </p:blipFill>
            <p:spPr bwMode="auto">
              <a:xfrm>
                <a:off x="6827" y="11539"/>
                <a:ext cx="4352" cy="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3414" name="Group 204"/>
              <p:cNvGrpSpPr>
                <a:grpSpLocks/>
              </p:cNvGrpSpPr>
              <p:nvPr/>
            </p:nvGrpSpPr>
            <p:grpSpPr bwMode="auto">
              <a:xfrm>
                <a:off x="9359" y="11533"/>
                <a:ext cx="1814" cy="1457"/>
                <a:chOff x="9377" y="11663"/>
                <a:chExt cx="1814" cy="1457"/>
              </a:xfrm>
            </p:grpSpPr>
            <p:sp>
              <p:nvSpPr>
                <p:cNvPr id="13420" name="Rectangle 203"/>
                <p:cNvSpPr>
                  <a:spLocks noChangeArrowheads="1"/>
                </p:cNvSpPr>
                <p:nvPr/>
              </p:nvSpPr>
              <p:spPr bwMode="auto">
                <a:xfrm>
                  <a:off x="9377" y="11669"/>
                  <a:ext cx="1814" cy="1451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grpSp>
              <p:nvGrpSpPr>
                <p:cNvPr id="13421" name="Group 112"/>
                <p:cNvGrpSpPr>
                  <a:grpSpLocks/>
                </p:cNvGrpSpPr>
                <p:nvPr/>
              </p:nvGrpSpPr>
              <p:grpSpPr bwMode="auto">
                <a:xfrm>
                  <a:off x="9391" y="11663"/>
                  <a:ext cx="374" cy="1451"/>
                  <a:chOff x="10373" y="13100"/>
                  <a:chExt cx="827" cy="2918"/>
                </a:xfrm>
              </p:grpSpPr>
              <p:pic>
                <p:nvPicPr>
                  <p:cNvPr id="13442" name="Picture 79"/>
                  <p:cNvPicPr>
                    <a:picLocks noChangeAspect="1" noChangeArrowheads="1"/>
                  </p:cNvPicPr>
                  <p:nvPr/>
                </p:nvPicPr>
                <p:blipFill>
                  <a:blip r:embed="rId39" cstate="print"/>
                  <a:srcRect/>
                  <a:stretch>
                    <a:fillRect/>
                  </a:stretch>
                </p:blipFill>
                <p:spPr bwMode="auto">
                  <a:xfrm>
                    <a:off x="10381" y="13138"/>
                    <a:ext cx="812" cy="28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3443" name="Picture 80" descr="torrechiusa"/>
                  <p:cNvPicPr>
                    <a:picLocks noChangeAspect="1" noChangeArrowheads="1"/>
                  </p:cNvPicPr>
                  <p:nvPr/>
                </p:nvPicPr>
                <p:blipFill>
                  <a:blip r:embed="rId40" cstate="print"/>
                  <a:srcRect l="39944" t="6964" r="16528" b="73827"/>
                  <a:stretch>
                    <a:fillRect/>
                  </a:stretch>
                </p:blipFill>
                <p:spPr bwMode="auto">
                  <a:xfrm flipH="1">
                    <a:off x="10373" y="13100"/>
                    <a:ext cx="827" cy="29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3444" name="Line 8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0578" y="13351"/>
                    <a:ext cx="119" cy="355"/>
                  </a:xfrm>
                  <a:prstGeom prst="line">
                    <a:avLst/>
                  </a:prstGeom>
                  <a:noFill/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3445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10776" y="13351"/>
                    <a:ext cx="157" cy="80"/>
                  </a:xfrm>
                  <a:prstGeom prst="line">
                    <a:avLst/>
                  </a:prstGeom>
                  <a:noFill/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  <p:grpSp>
              <p:nvGrpSpPr>
                <p:cNvPr id="13422" name="Group 112"/>
                <p:cNvGrpSpPr>
                  <a:grpSpLocks/>
                </p:cNvGrpSpPr>
                <p:nvPr/>
              </p:nvGrpSpPr>
              <p:grpSpPr bwMode="auto">
                <a:xfrm>
                  <a:off x="9725" y="11663"/>
                  <a:ext cx="374" cy="1451"/>
                  <a:chOff x="10373" y="13100"/>
                  <a:chExt cx="827" cy="2918"/>
                </a:xfrm>
              </p:grpSpPr>
              <p:pic>
                <p:nvPicPr>
                  <p:cNvPr id="13438" name="Picture 79"/>
                  <p:cNvPicPr>
                    <a:picLocks noChangeAspect="1" noChangeArrowheads="1"/>
                  </p:cNvPicPr>
                  <p:nvPr/>
                </p:nvPicPr>
                <p:blipFill>
                  <a:blip r:embed="rId39" cstate="print"/>
                  <a:srcRect/>
                  <a:stretch>
                    <a:fillRect/>
                  </a:stretch>
                </p:blipFill>
                <p:spPr bwMode="auto">
                  <a:xfrm>
                    <a:off x="10381" y="13138"/>
                    <a:ext cx="812" cy="28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3439" name="Picture 80" descr="torrechiusa"/>
                  <p:cNvPicPr>
                    <a:picLocks noChangeAspect="1" noChangeArrowheads="1"/>
                  </p:cNvPicPr>
                  <p:nvPr/>
                </p:nvPicPr>
                <p:blipFill>
                  <a:blip r:embed="rId40" cstate="print"/>
                  <a:srcRect l="39944" t="6964" r="16528" b="73827"/>
                  <a:stretch>
                    <a:fillRect/>
                  </a:stretch>
                </p:blipFill>
                <p:spPr bwMode="auto">
                  <a:xfrm flipH="1">
                    <a:off x="10373" y="13100"/>
                    <a:ext cx="827" cy="29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3440" name="Line 8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0578" y="13351"/>
                    <a:ext cx="119" cy="355"/>
                  </a:xfrm>
                  <a:prstGeom prst="line">
                    <a:avLst/>
                  </a:prstGeom>
                  <a:noFill/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3441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10776" y="13351"/>
                    <a:ext cx="157" cy="80"/>
                  </a:xfrm>
                  <a:prstGeom prst="line">
                    <a:avLst/>
                  </a:prstGeom>
                  <a:noFill/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  <p:grpSp>
              <p:nvGrpSpPr>
                <p:cNvPr id="13423" name="Group 112"/>
                <p:cNvGrpSpPr>
                  <a:grpSpLocks/>
                </p:cNvGrpSpPr>
                <p:nvPr/>
              </p:nvGrpSpPr>
              <p:grpSpPr bwMode="auto">
                <a:xfrm>
                  <a:off x="10065" y="11663"/>
                  <a:ext cx="374" cy="1451"/>
                  <a:chOff x="10373" y="13100"/>
                  <a:chExt cx="827" cy="2918"/>
                </a:xfrm>
              </p:grpSpPr>
              <p:pic>
                <p:nvPicPr>
                  <p:cNvPr id="13434" name="Picture 79"/>
                  <p:cNvPicPr>
                    <a:picLocks noChangeAspect="1" noChangeArrowheads="1"/>
                  </p:cNvPicPr>
                  <p:nvPr/>
                </p:nvPicPr>
                <p:blipFill>
                  <a:blip r:embed="rId39" cstate="print"/>
                  <a:srcRect/>
                  <a:stretch>
                    <a:fillRect/>
                  </a:stretch>
                </p:blipFill>
                <p:spPr bwMode="auto">
                  <a:xfrm>
                    <a:off x="10381" y="13138"/>
                    <a:ext cx="812" cy="28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3435" name="Picture 80" descr="torrechiusa"/>
                  <p:cNvPicPr>
                    <a:picLocks noChangeAspect="1" noChangeArrowheads="1"/>
                  </p:cNvPicPr>
                  <p:nvPr/>
                </p:nvPicPr>
                <p:blipFill>
                  <a:blip r:embed="rId40" cstate="print"/>
                  <a:srcRect l="39944" t="6964" r="16528" b="73827"/>
                  <a:stretch>
                    <a:fillRect/>
                  </a:stretch>
                </p:blipFill>
                <p:spPr bwMode="auto">
                  <a:xfrm flipH="1">
                    <a:off x="10373" y="13100"/>
                    <a:ext cx="827" cy="29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3436" name="Line 8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0578" y="13351"/>
                    <a:ext cx="119" cy="355"/>
                  </a:xfrm>
                  <a:prstGeom prst="line">
                    <a:avLst/>
                  </a:prstGeom>
                  <a:noFill/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3437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10776" y="13351"/>
                    <a:ext cx="157" cy="80"/>
                  </a:xfrm>
                  <a:prstGeom prst="line">
                    <a:avLst/>
                  </a:prstGeom>
                  <a:noFill/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  <p:grpSp>
              <p:nvGrpSpPr>
                <p:cNvPr id="13424" name="Group 112"/>
                <p:cNvGrpSpPr>
                  <a:grpSpLocks/>
                </p:cNvGrpSpPr>
                <p:nvPr/>
              </p:nvGrpSpPr>
              <p:grpSpPr bwMode="auto">
                <a:xfrm>
                  <a:off x="10399" y="11663"/>
                  <a:ext cx="374" cy="1451"/>
                  <a:chOff x="10373" y="13100"/>
                  <a:chExt cx="827" cy="2918"/>
                </a:xfrm>
              </p:grpSpPr>
              <p:pic>
                <p:nvPicPr>
                  <p:cNvPr id="13430" name="Picture 79"/>
                  <p:cNvPicPr>
                    <a:picLocks noChangeAspect="1" noChangeArrowheads="1"/>
                  </p:cNvPicPr>
                  <p:nvPr/>
                </p:nvPicPr>
                <p:blipFill>
                  <a:blip r:embed="rId39" cstate="print"/>
                  <a:srcRect/>
                  <a:stretch>
                    <a:fillRect/>
                  </a:stretch>
                </p:blipFill>
                <p:spPr bwMode="auto">
                  <a:xfrm>
                    <a:off x="10381" y="13138"/>
                    <a:ext cx="812" cy="28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3431" name="Picture 80" descr="torrechiusa"/>
                  <p:cNvPicPr>
                    <a:picLocks noChangeAspect="1" noChangeArrowheads="1"/>
                  </p:cNvPicPr>
                  <p:nvPr/>
                </p:nvPicPr>
                <p:blipFill>
                  <a:blip r:embed="rId40" cstate="print"/>
                  <a:srcRect l="39944" t="6964" r="16528" b="73827"/>
                  <a:stretch>
                    <a:fillRect/>
                  </a:stretch>
                </p:blipFill>
                <p:spPr bwMode="auto">
                  <a:xfrm flipH="1">
                    <a:off x="10373" y="13100"/>
                    <a:ext cx="827" cy="29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3432" name="Line 8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0578" y="13351"/>
                    <a:ext cx="119" cy="355"/>
                  </a:xfrm>
                  <a:prstGeom prst="line">
                    <a:avLst/>
                  </a:prstGeom>
                  <a:noFill/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3433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10776" y="13351"/>
                    <a:ext cx="157" cy="80"/>
                  </a:xfrm>
                  <a:prstGeom prst="line">
                    <a:avLst/>
                  </a:prstGeom>
                  <a:noFill/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  <p:grpSp>
              <p:nvGrpSpPr>
                <p:cNvPr id="13425" name="Group 112"/>
                <p:cNvGrpSpPr>
                  <a:grpSpLocks/>
                </p:cNvGrpSpPr>
                <p:nvPr/>
              </p:nvGrpSpPr>
              <p:grpSpPr bwMode="auto">
                <a:xfrm>
                  <a:off x="10762" y="11663"/>
                  <a:ext cx="374" cy="1451"/>
                  <a:chOff x="10373" y="13100"/>
                  <a:chExt cx="827" cy="2918"/>
                </a:xfrm>
              </p:grpSpPr>
              <p:pic>
                <p:nvPicPr>
                  <p:cNvPr id="13426" name="Picture 79"/>
                  <p:cNvPicPr>
                    <a:picLocks noChangeAspect="1" noChangeArrowheads="1"/>
                  </p:cNvPicPr>
                  <p:nvPr/>
                </p:nvPicPr>
                <p:blipFill>
                  <a:blip r:embed="rId39" cstate="print"/>
                  <a:srcRect/>
                  <a:stretch>
                    <a:fillRect/>
                  </a:stretch>
                </p:blipFill>
                <p:spPr bwMode="auto">
                  <a:xfrm>
                    <a:off x="10381" y="13138"/>
                    <a:ext cx="812" cy="28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3427" name="Picture 80" descr="torrechiusa"/>
                  <p:cNvPicPr>
                    <a:picLocks noChangeAspect="1" noChangeArrowheads="1"/>
                  </p:cNvPicPr>
                  <p:nvPr/>
                </p:nvPicPr>
                <p:blipFill>
                  <a:blip r:embed="rId40" cstate="print"/>
                  <a:srcRect l="39944" t="6964" r="16528" b="73827"/>
                  <a:stretch>
                    <a:fillRect/>
                  </a:stretch>
                </p:blipFill>
                <p:spPr bwMode="auto">
                  <a:xfrm flipH="1">
                    <a:off x="10373" y="13100"/>
                    <a:ext cx="827" cy="29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3428" name="Line 8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0578" y="13351"/>
                    <a:ext cx="119" cy="355"/>
                  </a:xfrm>
                  <a:prstGeom prst="line">
                    <a:avLst/>
                  </a:prstGeom>
                  <a:noFill/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3429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10776" y="13351"/>
                    <a:ext cx="157" cy="80"/>
                  </a:xfrm>
                  <a:prstGeom prst="line">
                    <a:avLst/>
                  </a:prstGeom>
                  <a:noFill/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  <p:pic>
            <p:nvPicPr>
              <p:cNvPr id="13415" name="Picture 73" descr="fish1"/>
              <p:cNvPicPr>
                <a:picLocks noChangeAspect="1" noChangeArrowheads="1"/>
              </p:cNvPicPr>
              <p:nvPr/>
            </p:nvPicPr>
            <p:blipFill>
              <a:blip r:embed="rId41" cstate="print"/>
              <a:srcRect/>
              <a:stretch>
                <a:fillRect/>
              </a:stretch>
            </p:blipFill>
            <p:spPr bwMode="auto">
              <a:xfrm>
                <a:off x="9957" y="12258"/>
                <a:ext cx="164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3416" name="Group 103"/>
              <p:cNvGrpSpPr>
                <a:grpSpLocks/>
              </p:cNvGrpSpPr>
              <p:nvPr/>
            </p:nvGrpSpPr>
            <p:grpSpPr bwMode="auto">
              <a:xfrm>
                <a:off x="10319" y="12757"/>
                <a:ext cx="82" cy="90"/>
                <a:chOff x="3561" y="10943"/>
                <a:chExt cx="618" cy="588"/>
              </a:xfrm>
            </p:grpSpPr>
            <p:pic>
              <p:nvPicPr>
                <p:cNvPr id="13418" name="Picture 74" descr="j0189240"/>
                <p:cNvPicPr>
                  <a:picLocks noChangeAspect="1" noChangeArrowheads="1" noCrop="1"/>
                </p:cNvPicPr>
                <p:nvPr/>
              </p:nvPicPr>
              <p:blipFill>
                <a:blip r:embed="rId42" cstate="print"/>
                <a:srcRect/>
                <a:stretch>
                  <a:fillRect/>
                </a:stretch>
              </p:blipFill>
              <p:spPr bwMode="auto">
                <a:xfrm>
                  <a:off x="3561" y="10943"/>
                  <a:ext cx="618" cy="5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419" name="Picture 75" descr="MMj03364700000[1]"/>
                <p:cNvPicPr>
                  <a:picLocks noChangeAspect="1" noChangeArrowheads="1" noCrop="1"/>
                </p:cNvPicPr>
                <p:nvPr/>
              </p:nvPicPr>
              <p:blipFill>
                <a:blip r:embed="rId43" cstate="print"/>
                <a:srcRect/>
                <a:stretch>
                  <a:fillRect/>
                </a:stretch>
              </p:blipFill>
              <p:spPr bwMode="auto">
                <a:xfrm>
                  <a:off x="3697" y="11125"/>
                  <a:ext cx="270" cy="2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3492" name="Line 180"/>
              <p:cNvSpPr>
                <a:spLocks noChangeShapeType="1"/>
              </p:cNvSpPr>
              <p:nvPr/>
            </p:nvSpPr>
            <p:spPr bwMode="auto">
              <a:xfrm flipV="1">
                <a:off x="9321" y="12121"/>
                <a:ext cx="1815" cy="880"/>
              </a:xfrm>
              <a:prstGeom prst="line">
                <a:avLst/>
              </a:prstGeom>
              <a:noFill/>
              <a:ln w="76200">
                <a:solidFill>
                  <a:srgbClr val="FFFF99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493" name="Text Box 181"/>
              <p:cNvSpPr txBox="1">
                <a:spLocks noChangeArrowheads="1"/>
              </p:cNvSpPr>
              <p:nvPr/>
            </p:nvSpPr>
            <p:spPr bwMode="auto">
              <a:xfrm>
                <a:off x="10592" y="12348"/>
                <a:ext cx="57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it-IT" sz="2000">
                    <a:solidFill>
                      <a:srgbClr val="FFFF99"/>
                    </a:solidFill>
                    <a:latin typeface="Calibri" pitchFamily="34" charset="0"/>
                  </a:rPr>
                  <a:t>muone</a:t>
                </a:r>
              </a:p>
            </p:txBody>
          </p:sp>
        </p:grpSp>
        <p:sp>
          <p:nvSpPr>
            <p:cNvPr id="13409" name="Text Box 114"/>
            <p:cNvSpPr txBox="1">
              <a:spLocks noChangeArrowheads="1"/>
            </p:cNvSpPr>
            <p:nvPr/>
          </p:nvSpPr>
          <p:spPr bwMode="auto">
            <a:xfrm>
              <a:off x="6827" y="11667"/>
              <a:ext cx="2676" cy="1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>
                <a:spcBef>
                  <a:spcPct val="50000"/>
                </a:spcBef>
              </a:pPr>
              <a:r>
                <a:rPr lang="it-IT" sz="2400" dirty="0">
                  <a:solidFill>
                    <a:schemeClr val="bg1"/>
                  </a:solidFill>
                  <a:latin typeface="Calibri" pitchFamily="34" charset="0"/>
                </a:rPr>
                <a:t>I neutrini che raggiungono la Terra sono rivelati attraverso l’osservazione delle particelle (i muoni) che producono quando interagiscono. </a:t>
              </a:r>
            </a:p>
          </p:txBody>
        </p:sp>
        <p:sp>
          <p:nvSpPr>
            <p:cNvPr id="13497" name="Text Box 185"/>
            <p:cNvSpPr txBox="1">
              <a:spLocks noChangeArrowheads="1"/>
            </p:cNvSpPr>
            <p:nvPr/>
          </p:nvSpPr>
          <p:spPr bwMode="auto">
            <a:xfrm>
              <a:off x="9380" y="13078"/>
              <a:ext cx="1813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14400"/>
              <a:r>
                <a:rPr lang="it-IT" sz="2400">
                  <a:solidFill>
                    <a:schemeClr val="bg1"/>
                  </a:solidFill>
                  <a:latin typeface="Calibri" pitchFamily="34" charset="0"/>
                </a:rPr>
                <a:t>Il passaggio di muoni nell’acqua del mare genera produzione di luce che può essere </a:t>
              </a:r>
            </a:p>
          </p:txBody>
        </p:sp>
        <p:sp>
          <p:nvSpPr>
            <p:cNvPr id="13498" name="Text Box 186"/>
            <p:cNvSpPr txBox="1">
              <a:spLocks noChangeArrowheads="1"/>
            </p:cNvSpPr>
            <p:nvPr/>
          </p:nvSpPr>
          <p:spPr bwMode="auto">
            <a:xfrm>
              <a:off x="8868" y="13985"/>
              <a:ext cx="2313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14400"/>
              <a:r>
                <a:rPr lang="it-IT" sz="2400">
                  <a:solidFill>
                    <a:schemeClr val="bg1"/>
                  </a:solidFill>
                  <a:latin typeface="Calibri" pitchFamily="34" charset="0"/>
                </a:rPr>
                <a:t>rivelata mediante un reticolo di rivelatori di luce. </a:t>
              </a:r>
              <a:endParaRPr lang="it-IT"/>
            </a:p>
          </p:txBody>
        </p:sp>
      </p:grpSp>
      <p:sp>
        <p:nvSpPr>
          <p:cNvPr id="13499" name="Rectangle 187"/>
          <p:cNvSpPr>
            <a:spLocks noChangeArrowheads="1"/>
          </p:cNvSpPr>
          <p:nvPr/>
        </p:nvSpPr>
        <p:spPr bwMode="auto">
          <a:xfrm>
            <a:off x="10826750" y="26376313"/>
            <a:ext cx="2243138" cy="260350"/>
          </a:xfrm>
          <a:prstGeom prst="rect">
            <a:avLst/>
          </a:prstGeom>
          <a:solidFill>
            <a:srgbClr val="07101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3505" name="Rectangle 193"/>
          <p:cNvSpPr>
            <a:spLocks noChangeArrowheads="1"/>
          </p:cNvSpPr>
          <p:nvPr/>
        </p:nvSpPr>
        <p:spPr bwMode="auto">
          <a:xfrm>
            <a:off x="10837863" y="16219488"/>
            <a:ext cx="6911975" cy="865187"/>
          </a:xfrm>
          <a:prstGeom prst="rect">
            <a:avLst/>
          </a:prstGeom>
          <a:gradFill rotWithShape="1">
            <a:gsLst>
              <a:gs pos="0">
                <a:srgbClr val="07101B">
                  <a:alpha val="64999"/>
                </a:srgbClr>
              </a:gs>
              <a:gs pos="100000">
                <a:srgbClr val="07101B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3504" name="Text Box 192"/>
          <p:cNvSpPr txBox="1">
            <a:spLocks noChangeArrowheads="1"/>
          </p:cNvSpPr>
          <p:nvPr/>
        </p:nvSpPr>
        <p:spPr bwMode="auto">
          <a:xfrm>
            <a:off x="10837863" y="16219488"/>
            <a:ext cx="6911975" cy="822325"/>
          </a:xfrm>
          <a:prstGeom prst="rect">
            <a:avLst/>
          </a:prstGeom>
          <a:gradFill rotWithShape="1">
            <a:gsLst>
              <a:gs pos="0">
                <a:srgbClr val="112843">
                  <a:alpha val="71001"/>
                </a:srgbClr>
              </a:gs>
              <a:gs pos="100000">
                <a:srgbClr val="112843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it-IT" sz="2400" dirty="0">
                <a:solidFill>
                  <a:schemeClr val="bg1"/>
                </a:solidFill>
                <a:latin typeface="Calibri" pitchFamily="34" charset="0"/>
              </a:rPr>
              <a:t>I neutrini possono portarci preziose informazioni dalle regioni più remote del cosmo</a:t>
            </a:r>
          </a:p>
        </p:txBody>
      </p:sp>
      <p:sp>
        <p:nvSpPr>
          <p:cNvPr id="154" name="Rectangle 58"/>
          <p:cNvSpPr/>
          <p:nvPr/>
        </p:nvSpPr>
        <p:spPr>
          <a:xfrm>
            <a:off x="10836276" y="5352981"/>
            <a:ext cx="6929486" cy="1035851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2800" dirty="0" smtClean="0">
                <a:solidFill>
                  <a:srgbClr val="002060"/>
                </a:solidFill>
              </a:rPr>
              <a:t>L’esperimento </a:t>
            </a:r>
            <a:r>
              <a:rPr lang="it-IT" sz="2800" dirty="0" smtClean="0">
                <a:solidFill>
                  <a:srgbClr val="FF0000"/>
                </a:solidFill>
              </a:rPr>
              <a:t>PAMELA</a:t>
            </a:r>
            <a:r>
              <a:rPr lang="it-IT" sz="2800" dirty="0" smtClean="0">
                <a:solidFill>
                  <a:srgbClr val="002060"/>
                </a:solidFill>
              </a:rPr>
              <a:t> è ospitato a bordo del </a:t>
            </a:r>
            <a:r>
              <a:rPr lang="it-IT" sz="2800" b="1" dirty="0" smtClean="0">
                <a:solidFill>
                  <a:srgbClr val="002060"/>
                </a:solidFill>
              </a:rPr>
              <a:t>satellite</a:t>
            </a:r>
            <a:r>
              <a:rPr lang="it-IT" sz="2800" dirty="0" smtClean="0">
                <a:solidFill>
                  <a:srgbClr val="002060"/>
                </a:solidFill>
              </a:rPr>
              <a:t> Russo Resurs Dk1. È stato lanciato in orbita il 15 giugno del 2006 e rimarrà in funzione fino alla fine del 2011.</a:t>
            </a:r>
          </a:p>
          <a:p>
            <a:pPr algn="just"/>
            <a:r>
              <a:rPr lang="it-IT" sz="2800" dirty="0" smtClean="0">
                <a:solidFill>
                  <a:srgbClr val="002060"/>
                </a:solidFill>
              </a:rPr>
              <a:t>Il satellite percorre </a:t>
            </a:r>
            <a:r>
              <a:rPr lang="it-IT" sz="2800" b="1" dirty="0" smtClean="0">
                <a:solidFill>
                  <a:srgbClr val="002060"/>
                </a:solidFill>
              </a:rPr>
              <a:t>un’orbita ellittica </a:t>
            </a:r>
            <a:r>
              <a:rPr lang="it-IT" sz="2800" dirty="0" smtClean="0">
                <a:solidFill>
                  <a:srgbClr val="002060"/>
                </a:solidFill>
              </a:rPr>
              <a:t>intorno alla terra ad una distanza dal suolo, che varia da 350 a 610 Km ed impiega circa 90 minuti a percorrere un’intera orbita.</a:t>
            </a:r>
          </a:p>
          <a:p>
            <a:pPr algn="just"/>
            <a:r>
              <a:rPr lang="it-IT" sz="2800" dirty="0" smtClean="0">
                <a:solidFill>
                  <a:srgbClr val="002060"/>
                </a:solidFill>
              </a:rPr>
              <a:t> A questa quota è possibile catturare le particelle della</a:t>
            </a:r>
            <a:r>
              <a:rPr lang="it-IT" sz="2800" b="1" dirty="0" smtClean="0">
                <a:solidFill>
                  <a:srgbClr val="002060"/>
                </a:solidFill>
              </a:rPr>
              <a:t> radiazione cosmica</a:t>
            </a:r>
            <a:r>
              <a:rPr lang="it-IT" sz="2800" dirty="0" smtClean="0">
                <a:solidFill>
                  <a:srgbClr val="FF0000"/>
                </a:solidFill>
              </a:rPr>
              <a:t> </a:t>
            </a:r>
            <a:r>
              <a:rPr lang="it-IT" sz="2800" dirty="0" smtClean="0">
                <a:solidFill>
                  <a:srgbClr val="002060"/>
                </a:solidFill>
              </a:rPr>
              <a:t>prima che interagiscano con l’atmosfera terrestre “trasformandosi” </a:t>
            </a:r>
            <a:r>
              <a:rPr lang="it-IT" sz="2800" smtClean="0">
                <a:solidFill>
                  <a:srgbClr val="002060"/>
                </a:solidFill>
              </a:rPr>
              <a:t>in uno </a:t>
            </a:r>
            <a:r>
              <a:rPr lang="it-IT" sz="2800" dirty="0" smtClean="0">
                <a:solidFill>
                  <a:srgbClr val="002060"/>
                </a:solidFill>
              </a:rPr>
              <a:t>sciame.</a:t>
            </a:r>
          </a:p>
          <a:p>
            <a:pPr algn="just"/>
            <a:r>
              <a:rPr lang="it-IT" sz="2800" dirty="0" smtClean="0">
                <a:solidFill>
                  <a:srgbClr val="002060"/>
                </a:solidFill>
              </a:rPr>
              <a:t>PAMELA è uno strumento relativamente piccolo, pesa solo 450 Kg ed è alto poco più di un metro, ma estremamente sofisticato. È in grado di misurare, con estrema precisione, per ogni particella che lo attraversa, il segno  della carica, la carica e l’impulso, ovvero le informazioni necessarie ad identificarla univocamente e classificarla.</a:t>
            </a:r>
          </a:p>
          <a:p>
            <a:pPr algn="just"/>
            <a:r>
              <a:rPr lang="it-IT" sz="2800" dirty="0" smtClean="0">
                <a:solidFill>
                  <a:srgbClr val="002060"/>
                </a:solidFill>
              </a:rPr>
              <a:t>L’esperimento ha misurato un eccesso di </a:t>
            </a:r>
            <a:r>
              <a:rPr lang="it-IT" sz="2800" b="1" dirty="0" smtClean="0">
                <a:solidFill>
                  <a:srgbClr val="002060"/>
                </a:solidFill>
              </a:rPr>
              <a:t>positroni</a:t>
            </a:r>
            <a:r>
              <a:rPr lang="it-IT" sz="2800" dirty="0" smtClean="0">
                <a:solidFill>
                  <a:srgbClr val="002060"/>
                </a:solidFill>
              </a:rPr>
              <a:t> di alta energia, che potrebbe essere uno dei primi segnali  rivelati della  presenza di</a:t>
            </a:r>
            <a:r>
              <a:rPr lang="it-IT" sz="2800" b="1" dirty="0" smtClean="0">
                <a:solidFill>
                  <a:srgbClr val="002060"/>
                </a:solidFill>
              </a:rPr>
              <a:t> materia oscura</a:t>
            </a:r>
            <a:r>
              <a:rPr lang="it-IT" sz="2800" dirty="0" smtClean="0">
                <a:solidFill>
                  <a:srgbClr val="002060"/>
                </a:solidFill>
              </a:rPr>
              <a:t> nell’universo</a:t>
            </a:r>
            <a:endParaRPr lang="it-IT" sz="2800" dirty="0">
              <a:solidFill>
                <a:srgbClr val="002060"/>
              </a:solidFill>
            </a:endParaRPr>
          </a:p>
        </p:txBody>
      </p:sp>
      <p:grpSp>
        <p:nvGrpSpPr>
          <p:cNvPr id="155" name="Gruppo 154"/>
          <p:cNvGrpSpPr/>
          <p:nvPr/>
        </p:nvGrpSpPr>
        <p:grpSpPr>
          <a:xfrm>
            <a:off x="3406724" y="5352981"/>
            <a:ext cx="6958827" cy="10403113"/>
            <a:chOff x="3406724" y="5308378"/>
            <a:chExt cx="6958827" cy="10403113"/>
          </a:xfrm>
        </p:grpSpPr>
        <p:sp>
          <p:nvSpPr>
            <p:cNvPr id="156" name="Rectangle 56"/>
            <p:cNvSpPr/>
            <p:nvPr/>
          </p:nvSpPr>
          <p:spPr>
            <a:xfrm>
              <a:off x="3406724" y="5352981"/>
              <a:ext cx="6929486" cy="1035851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>
                <a:solidFill>
                  <a:schemeClr val="tx1"/>
                </a:solidFill>
              </a:endParaRPr>
            </a:p>
          </p:txBody>
        </p:sp>
        <p:pic>
          <p:nvPicPr>
            <p:cNvPr id="157" name="Picture 4"/>
            <p:cNvPicPr>
              <a:picLocks noChangeAspect="1" noChangeArrowheads="1"/>
            </p:cNvPicPr>
            <p:nvPr/>
          </p:nvPicPr>
          <p:blipFill>
            <a:blip r:embed="rId44" cstate="print"/>
            <a:srcRect/>
            <a:stretch>
              <a:fillRect/>
            </a:stretch>
          </p:blipFill>
          <p:spPr bwMode="auto">
            <a:xfrm>
              <a:off x="3441660" y="5467757"/>
              <a:ext cx="2662502" cy="33120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158" name="Picture 7" descr="resurs"/>
            <p:cNvPicPr>
              <a:picLocks noChangeAspect="1" noChangeArrowheads="1"/>
            </p:cNvPicPr>
            <p:nvPr/>
          </p:nvPicPr>
          <p:blipFill>
            <a:blip r:embed="rId4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372672">
              <a:off x="7128289" y="9612072"/>
              <a:ext cx="3237262" cy="21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9" name="Picture 8" descr="PAMELA_sect_4_01"/>
            <p:cNvPicPr>
              <a:picLocks noChangeAspect="1" noChangeArrowheads="1"/>
            </p:cNvPicPr>
            <p:nvPr/>
          </p:nvPicPr>
          <p:blipFill>
            <a:blip r:embed="rId4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028467">
              <a:off x="9120859" y="11046142"/>
              <a:ext cx="988732" cy="1112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0" name="Picture 5"/>
            <p:cNvPicPr>
              <a:picLocks noChangeArrowheads="1"/>
            </p:cNvPicPr>
            <p:nvPr/>
          </p:nvPicPr>
          <p:blipFill>
            <a:blip r:embed="rId47" cstate="print"/>
            <a:srcRect/>
            <a:stretch>
              <a:fillRect/>
            </a:stretch>
          </p:blipFill>
          <p:spPr bwMode="auto">
            <a:xfrm>
              <a:off x="3906790" y="12353905"/>
              <a:ext cx="5857916" cy="2928958"/>
            </a:xfrm>
            <a:prstGeom prst="rect">
              <a:avLst/>
            </a:prstGeom>
            <a:noFill/>
            <a:ln w="12700">
              <a:solidFill>
                <a:srgbClr val="FF6600"/>
              </a:solidFill>
              <a:miter lim="800000"/>
              <a:headEnd/>
              <a:tailEnd/>
            </a:ln>
          </p:spPr>
        </p:pic>
        <p:sp>
          <p:nvSpPr>
            <p:cNvPr id="162" name="Rectangle 13"/>
            <p:cNvSpPr>
              <a:spLocks/>
            </p:cNvSpPr>
            <p:nvPr/>
          </p:nvSpPr>
          <p:spPr bwMode="auto">
            <a:xfrm>
              <a:off x="4121104" y="15354301"/>
              <a:ext cx="5286412" cy="2276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40638" bIns="0">
              <a:spAutoFit/>
            </a:bodyPr>
            <a:lstStyle/>
            <a:p>
              <a:pPr marL="39688" defTabSz="449263">
                <a:lnSpc>
                  <a:spcPct val="87000"/>
                </a:lnSpc>
                <a:buClr>
                  <a:srgbClr val="000000"/>
                </a:buClr>
                <a:buSzPct val="100000"/>
              </a:pP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Ogni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orbita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 (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linea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gialla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) è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percorsa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in ~90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minuti</a:t>
              </a:r>
              <a:endParaRPr lang="en-US" sz="1700" dirty="0">
                <a:solidFill>
                  <a:schemeClr val="bg1"/>
                </a:solidFill>
                <a:latin typeface="Rockwell" pitchFamily="18" charset="0"/>
                <a:ea typeface="MS Gothic" pitchFamily="49" charset="-128"/>
                <a:cs typeface="Arial" charset="0"/>
                <a:sym typeface="Arial" charset="0"/>
              </a:endParaRPr>
            </a:p>
          </p:txBody>
        </p:sp>
        <p:grpSp>
          <p:nvGrpSpPr>
            <p:cNvPr id="163" name="Gruppo 63"/>
            <p:cNvGrpSpPr/>
            <p:nvPr/>
          </p:nvGrpSpPr>
          <p:grpSpPr>
            <a:xfrm>
              <a:off x="5907054" y="12496781"/>
              <a:ext cx="3786214" cy="2786082"/>
              <a:chOff x="1649390" y="3500438"/>
              <a:chExt cx="3786214" cy="2786082"/>
            </a:xfrm>
          </p:grpSpPr>
          <p:sp>
            <p:nvSpPr>
              <p:cNvPr id="176" name="Rectangle 6"/>
              <p:cNvSpPr>
                <a:spLocks/>
              </p:cNvSpPr>
              <p:nvPr/>
            </p:nvSpPr>
            <p:spPr bwMode="auto">
              <a:xfrm>
                <a:off x="4578348" y="3500438"/>
                <a:ext cx="846138" cy="2254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40638" bIns="0">
                <a:spAutoFit/>
              </a:bodyPr>
              <a:lstStyle/>
              <a:p>
                <a:pPr marL="39688" defTabSz="449263">
                  <a:lnSpc>
                    <a:spcPct val="87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700" dirty="0">
                    <a:solidFill>
                      <a:srgbClr val="FFFFFF"/>
                    </a:solidFill>
                    <a:latin typeface="Rockwell" pitchFamily="18" charset="0"/>
                    <a:ea typeface="MS Gothic" pitchFamily="49" charset="-128"/>
                    <a:cs typeface="Arial" charset="0"/>
                    <a:sym typeface="Arial" charset="0"/>
                  </a:rPr>
                  <a:t>350 km</a:t>
                </a:r>
              </a:p>
            </p:txBody>
          </p:sp>
          <p:sp>
            <p:nvSpPr>
              <p:cNvPr id="177" name="Rectangle 7"/>
              <p:cNvSpPr>
                <a:spLocks/>
              </p:cNvSpPr>
              <p:nvPr/>
            </p:nvSpPr>
            <p:spPr bwMode="auto">
              <a:xfrm>
                <a:off x="4364034" y="6058894"/>
                <a:ext cx="1071570" cy="22762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 lIns="0" tIns="0" rIns="40638" bIns="0">
                <a:spAutoFit/>
              </a:bodyPr>
              <a:lstStyle/>
              <a:p>
                <a:pPr marL="39688" defTabSz="449263">
                  <a:lnSpc>
                    <a:spcPct val="87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700" dirty="0">
                    <a:latin typeface="Rockwell" pitchFamily="18" charset="0"/>
                    <a:ea typeface="MS Gothic" pitchFamily="49" charset="-128"/>
                    <a:cs typeface="Arial" charset="0"/>
                    <a:sym typeface="Arial" charset="0"/>
                  </a:rPr>
                  <a:t>610 km</a:t>
                </a:r>
              </a:p>
            </p:txBody>
          </p:sp>
          <p:sp>
            <p:nvSpPr>
              <p:cNvPr id="178" name="Rectangle 8"/>
              <p:cNvSpPr>
                <a:spLocks/>
              </p:cNvSpPr>
              <p:nvPr/>
            </p:nvSpPr>
            <p:spPr bwMode="auto">
              <a:xfrm>
                <a:off x="5078414" y="4589463"/>
                <a:ext cx="327025" cy="17303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40638" bIns="0">
                <a:spAutoFit/>
              </a:bodyPr>
              <a:lstStyle/>
              <a:p>
                <a:pPr marL="39688" defTabSz="449263">
                  <a:lnSpc>
                    <a:spcPct val="87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300" dirty="0">
                    <a:solidFill>
                      <a:srgbClr val="FFFFFF"/>
                    </a:solidFill>
                    <a:latin typeface="Rockwell" pitchFamily="18" charset="0"/>
                    <a:ea typeface="MS Gothic" pitchFamily="49" charset="-128"/>
                    <a:cs typeface="Arial" charset="0"/>
                    <a:sym typeface="Arial" charset="0"/>
                  </a:rPr>
                  <a:t>70</a:t>
                </a:r>
                <a:r>
                  <a:rPr lang="en-US" sz="1300" baseline="32000" dirty="0">
                    <a:solidFill>
                      <a:srgbClr val="FFFFFF"/>
                    </a:solidFill>
                    <a:latin typeface="Rockwell" pitchFamily="18" charset="0"/>
                    <a:ea typeface="MS Gothic" pitchFamily="49" charset="-128"/>
                    <a:cs typeface="Arial" charset="0"/>
                    <a:sym typeface="Arial" charset="0"/>
                  </a:rPr>
                  <a:t>o</a:t>
                </a:r>
              </a:p>
            </p:txBody>
          </p:sp>
          <p:sp>
            <p:nvSpPr>
              <p:cNvPr id="179" name="Oval 10"/>
              <p:cNvSpPr>
                <a:spLocks/>
              </p:cNvSpPr>
              <p:nvPr/>
            </p:nvSpPr>
            <p:spPr bwMode="auto">
              <a:xfrm>
                <a:off x="1649390" y="5143512"/>
                <a:ext cx="917575" cy="446087"/>
              </a:xfrm>
              <a:prstGeom prst="ellipse">
                <a:avLst/>
              </a:prstGeom>
              <a:noFill/>
              <a:ln w="635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defTabSz="449263">
                  <a:lnSpc>
                    <a:spcPct val="87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it-IT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</a:endParaRPr>
              </a:p>
            </p:txBody>
          </p:sp>
          <p:sp>
            <p:nvSpPr>
              <p:cNvPr id="180" name="Rectangle 11"/>
              <p:cNvSpPr>
                <a:spLocks/>
              </p:cNvSpPr>
              <p:nvPr/>
            </p:nvSpPr>
            <p:spPr bwMode="auto">
              <a:xfrm>
                <a:off x="1927225" y="5273675"/>
                <a:ext cx="423863" cy="2270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26788" tIns="26788" rIns="66735" bIns="26788" anchor="ctr">
                <a:spAutoFit/>
              </a:bodyPr>
              <a:lstStyle/>
              <a:p>
                <a:pPr marL="11113" algn="ctr" defTabSz="449263">
                  <a:lnSpc>
                    <a:spcPct val="87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300" dirty="0">
                    <a:solidFill>
                      <a:srgbClr val="FFFFFF"/>
                    </a:solidFill>
                    <a:latin typeface="Rockwell" pitchFamily="18" charset="0"/>
                    <a:ea typeface="MS Gothic" pitchFamily="49" charset="-128"/>
                    <a:cs typeface="Arial" charset="0"/>
                    <a:sym typeface="Arial" charset="0"/>
                  </a:rPr>
                  <a:t>SAA</a:t>
                </a:r>
              </a:p>
            </p:txBody>
          </p:sp>
        </p:grpSp>
        <p:cxnSp>
          <p:nvCxnSpPr>
            <p:cNvPr id="164" name="Connettore 2 163"/>
            <p:cNvCxnSpPr/>
            <p:nvPr/>
          </p:nvCxnSpPr>
          <p:spPr>
            <a:xfrm rot="16200000" flipV="1">
              <a:off x="8978888" y="10925145"/>
              <a:ext cx="642942" cy="7143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Rectangle 13"/>
            <p:cNvSpPr>
              <a:spLocks/>
            </p:cNvSpPr>
            <p:nvPr/>
          </p:nvSpPr>
          <p:spPr bwMode="auto">
            <a:xfrm>
              <a:off x="6978624" y="11782401"/>
              <a:ext cx="2250294" cy="2276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8" bIns="0">
              <a:spAutoFit/>
            </a:bodyPr>
            <a:lstStyle/>
            <a:p>
              <a:pPr marL="39688" defTabSz="449263">
                <a:lnSpc>
                  <a:spcPct val="87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Il satellite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Resurs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DK1</a:t>
              </a:r>
              <a:endParaRPr lang="en-US" sz="1700" dirty="0">
                <a:solidFill>
                  <a:schemeClr val="bg1"/>
                </a:solidFill>
                <a:latin typeface="Rockwell" pitchFamily="18" charset="0"/>
                <a:ea typeface="MS Gothic" pitchFamily="49" charset="-128"/>
                <a:cs typeface="Arial" charset="0"/>
                <a:sym typeface="Arial" charset="0"/>
              </a:endParaRPr>
            </a:p>
          </p:txBody>
        </p:sp>
        <p:sp>
          <p:nvSpPr>
            <p:cNvPr id="166" name="Rectangle 13"/>
            <p:cNvSpPr>
              <a:spLocks/>
            </p:cNvSpPr>
            <p:nvPr/>
          </p:nvSpPr>
          <p:spPr bwMode="auto">
            <a:xfrm>
              <a:off x="3622795" y="11782401"/>
              <a:ext cx="3026789" cy="45525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8" bIns="0">
              <a:spAutoFit/>
            </a:bodyPr>
            <a:lstStyle/>
            <a:p>
              <a:pPr marL="39688" defTabSz="449263">
                <a:lnSpc>
                  <a:spcPct val="87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La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rampa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del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razzo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Soyuz </a:t>
              </a:r>
            </a:p>
            <a:p>
              <a:pPr marL="39688" defTabSz="449263">
                <a:lnSpc>
                  <a:spcPct val="87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pochi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minuti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prima del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lancio</a:t>
              </a:r>
              <a:endParaRPr lang="en-US" sz="1700" dirty="0">
                <a:solidFill>
                  <a:schemeClr val="bg1"/>
                </a:solidFill>
                <a:latin typeface="Rockwell" pitchFamily="18" charset="0"/>
                <a:ea typeface="MS Gothic" pitchFamily="49" charset="-128"/>
                <a:cs typeface="Arial" charset="0"/>
                <a:sym typeface="Arial" charset="0"/>
              </a:endParaRPr>
            </a:p>
          </p:txBody>
        </p:sp>
        <p:sp>
          <p:nvSpPr>
            <p:cNvPr id="167" name="Rectangle 13"/>
            <p:cNvSpPr>
              <a:spLocks/>
            </p:cNvSpPr>
            <p:nvPr/>
          </p:nvSpPr>
          <p:spPr bwMode="auto">
            <a:xfrm>
              <a:off x="3478162" y="8853443"/>
              <a:ext cx="2995626" cy="2276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8" bIns="0">
              <a:spAutoFit/>
            </a:bodyPr>
            <a:lstStyle/>
            <a:p>
              <a:pPr marL="39688" defTabSz="449263">
                <a:lnSpc>
                  <a:spcPct val="87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Il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modello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di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volo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di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PAMELA</a:t>
              </a:r>
              <a:endParaRPr lang="en-US" sz="1700" dirty="0">
                <a:solidFill>
                  <a:schemeClr val="bg1"/>
                </a:solidFill>
                <a:latin typeface="Rockwell" pitchFamily="18" charset="0"/>
                <a:ea typeface="MS Gothic" pitchFamily="49" charset="-128"/>
                <a:cs typeface="Arial" charset="0"/>
                <a:sym typeface="Arial" charset="0"/>
              </a:endParaRPr>
            </a:p>
          </p:txBody>
        </p:sp>
        <p:pic>
          <p:nvPicPr>
            <p:cNvPr id="168" name="Immagine 167" descr="DSCN0437.JPG"/>
            <p:cNvPicPr>
              <a:picLocks noChangeAspect="1"/>
            </p:cNvPicPr>
            <p:nvPr/>
          </p:nvPicPr>
          <p:blipFill>
            <a:blip r:embed="rId48" cstate="print"/>
            <a:srcRect l="13379" r="13379" b="28638"/>
            <a:stretch>
              <a:fillRect/>
            </a:stretch>
          </p:blipFill>
          <p:spPr>
            <a:xfrm>
              <a:off x="3621037" y="9282071"/>
              <a:ext cx="3350000" cy="2448000"/>
            </a:xfrm>
            <a:prstGeom prst="rect">
              <a:avLst/>
            </a:prstGeom>
          </p:spPr>
        </p:pic>
        <p:sp>
          <p:nvSpPr>
            <p:cNvPr id="169" name="Rectangle 13"/>
            <p:cNvSpPr>
              <a:spLocks/>
            </p:cNvSpPr>
            <p:nvPr/>
          </p:nvSpPr>
          <p:spPr bwMode="auto">
            <a:xfrm>
              <a:off x="6835748" y="8768693"/>
              <a:ext cx="3410547" cy="2276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8" bIns="0">
              <a:spAutoFit/>
            </a:bodyPr>
            <a:lstStyle/>
            <a:p>
              <a:pPr marL="39688" defTabSz="449263">
                <a:lnSpc>
                  <a:spcPct val="87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Schema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dello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</a:t>
              </a:r>
              <a:r>
                <a:rPr lang="en-US" sz="1700" dirty="0" err="1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strumento</a:t>
              </a:r>
              <a:r>
                <a:rPr lang="en-US" sz="1700" dirty="0" smtClean="0">
                  <a:solidFill>
                    <a:schemeClr val="bg1"/>
                  </a:solidFill>
                  <a:latin typeface="Rockwell" pitchFamily="18" charset="0"/>
                  <a:ea typeface="MS Gothic" pitchFamily="49" charset="-128"/>
                  <a:cs typeface="Arial" charset="0"/>
                  <a:sym typeface="Arial" charset="0"/>
                </a:rPr>
                <a:t> PAMELA</a:t>
              </a:r>
              <a:endParaRPr lang="en-US" sz="1700" dirty="0">
                <a:solidFill>
                  <a:schemeClr val="bg1"/>
                </a:solidFill>
                <a:latin typeface="Rockwell" pitchFamily="18" charset="0"/>
                <a:ea typeface="MS Gothic" pitchFamily="49" charset="-128"/>
                <a:cs typeface="Arial" charset="0"/>
                <a:sym typeface="Arial" charset="0"/>
              </a:endParaRPr>
            </a:p>
          </p:txBody>
        </p:sp>
        <p:pic>
          <p:nvPicPr>
            <p:cNvPr id="170" name="Immagine 169" descr="pamela.png"/>
            <p:cNvPicPr>
              <a:picLocks noChangeAspect="1"/>
            </p:cNvPicPr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736635" y="5542005"/>
              <a:ext cx="3313823" cy="3240000"/>
            </a:xfrm>
            <a:prstGeom prst="rect">
              <a:avLst/>
            </a:prstGeom>
          </p:spPr>
        </p:pic>
        <p:grpSp>
          <p:nvGrpSpPr>
            <p:cNvPr id="171" name="Gruppo 81"/>
            <p:cNvGrpSpPr/>
            <p:nvPr/>
          </p:nvGrpSpPr>
          <p:grpSpPr>
            <a:xfrm>
              <a:off x="7828478" y="5308378"/>
              <a:ext cx="1007534" cy="2473495"/>
              <a:chOff x="7704290" y="5352981"/>
              <a:chExt cx="1007534" cy="2473495"/>
            </a:xfrm>
          </p:grpSpPr>
          <p:sp>
            <p:nvSpPr>
              <p:cNvPr id="172" name="Arc 21"/>
              <p:cNvSpPr>
                <a:spLocks/>
              </p:cNvSpPr>
              <p:nvPr/>
            </p:nvSpPr>
            <p:spPr bwMode="auto">
              <a:xfrm>
                <a:off x="7704290" y="5497096"/>
                <a:ext cx="414867" cy="2329380"/>
              </a:xfrm>
              <a:custGeom>
                <a:avLst/>
                <a:gdLst>
                  <a:gd name="T0" fmla="*/ 2147483647 w 21600"/>
                  <a:gd name="T1" fmla="*/ 0 h 23985"/>
                  <a:gd name="T2" fmla="*/ 2147483647 w 21600"/>
                  <a:gd name="T3" fmla="*/ 2147483647 h 23985"/>
                  <a:gd name="T4" fmla="*/ 0 w 21600"/>
                  <a:gd name="T5" fmla="*/ 2147483647 h 2398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985"/>
                  <a:gd name="T11" fmla="*/ 21600 w 21600"/>
                  <a:gd name="T12" fmla="*/ 23985 h 2398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985" fill="none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18926"/>
                      <a:pt x="21121" y="21530"/>
                      <a:pt x="20186" y="23984"/>
                    </a:cubicBezTo>
                  </a:path>
                  <a:path w="21600" h="23985" stroke="0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18926"/>
                      <a:pt x="21121" y="21530"/>
                      <a:pt x="20186" y="23984"/>
                    </a:cubicBezTo>
                    <a:lnTo>
                      <a:pt x="0" y="16300"/>
                    </a:lnTo>
                    <a:close/>
                  </a:path>
                </a:pathLst>
              </a:cu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73" name="Arc 22"/>
              <p:cNvSpPr>
                <a:spLocks/>
              </p:cNvSpPr>
              <p:nvPr/>
            </p:nvSpPr>
            <p:spPr bwMode="auto">
              <a:xfrm flipH="1">
                <a:off x="8296957" y="5495857"/>
                <a:ext cx="414867" cy="2329380"/>
              </a:xfrm>
              <a:custGeom>
                <a:avLst/>
                <a:gdLst>
                  <a:gd name="T0" fmla="*/ 2147483647 w 21600"/>
                  <a:gd name="T1" fmla="*/ 0 h 23985"/>
                  <a:gd name="T2" fmla="*/ 2147483647 w 21600"/>
                  <a:gd name="T3" fmla="*/ 2147483647 h 23985"/>
                  <a:gd name="T4" fmla="*/ 0 w 21600"/>
                  <a:gd name="T5" fmla="*/ 2147483647 h 2398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985"/>
                  <a:gd name="T11" fmla="*/ 21600 w 21600"/>
                  <a:gd name="T12" fmla="*/ 23985 h 2398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985" fill="none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18926"/>
                      <a:pt x="21121" y="21530"/>
                      <a:pt x="20186" y="23984"/>
                    </a:cubicBezTo>
                  </a:path>
                  <a:path w="21600" h="23985" stroke="0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18926"/>
                      <a:pt x="21121" y="21530"/>
                      <a:pt x="20186" y="23984"/>
                    </a:cubicBezTo>
                    <a:lnTo>
                      <a:pt x="0" y="16300"/>
                    </a:lnTo>
                    <a:close/>
                  </a:path>
                </a:pathLst>
              </a:custGeom>
              <a:noFill/>
              <a:ln w="2857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74" name="CasellaDiTesto 173"/>
              <p:cNvSpPr txBox="1"/>
              <p:nvPr/>
            </p:nvSpPr>
            <p:spPr>
              <a:xfrm>
                <a:off x="7764442" y="5424419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b="1" dirty="0" smtClean="0">
                    <a:solidFill>
                      <a:srgbClr val="FF00FF"/>
                    </a:solidFill>
                  </a:rPr>
                  <a:t>+</a:t>
                </a:r>
                <a:endParaRPr lang="it-IT" sz="1000" b="1" dirty="0">
                  <a:solidFill>
                    <a:srgbClr val="FF00FF"/>
                  </a:solidFill>
                </a:endParaRPr>
              </a:p>
            </p:txBody>
          </p:sp>
          <p:sp>
            <p:nvSpPr>
              <p:cNvPr id="175" name="CasellaDiTesto 174"/>
              <p:cNvSpPr txBox="1"/>
              <p:nvPr/>
            </p:nvSpPr>
            <p:spPr>
              <a:xfrm>
                <a:off x="8407384" y="5352981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b="1" dirty="0" smtClean="0">
                    <a:solidFill>
                      <a:srgbClr val="00B0F0"/>
                    </a:solidFill>
                  </a:rPr>
                  <a:t>_</a:t>
                </a:r>
                <a:endParaRPr lang="it-IT" sz="1000" b="1" dirty="0">
                  <a:solidFill>
                    <a:srgbClr val="00B0F0"/>
                  </a:solidFill>
                </a:endParaRPr>
              </a:p>
            </p:txBody>
          </p:sp>
        </p:grpSp>
      </p:grpSp>
      <p:cxnSp>
        <p:nvCxnSpPr>
          <p:cNvPr id="133" name="Connettore 2 132"/>
          <p:cNvCxnSpPr/>
          <p:nvPr/>
        </p:nvCxnSpPr>
        <p:spPr>
          <a:xfrm rot="5400000">
            <a:off x="8086707" y="6031642"/>
            <a:ext cx="213520" cy="794"/>
          </a:xfrm>
          <a:prstGeom prst="straightConnector1">
            <a:avLst/>
          </a:prstGeom>
          <a:ln w="19050">
            <a:solidFill>
              <a:srgbClr val="CC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ttore 2 135"/>
          <p:cNvCxnSpPr/>
          <p:nvPr/>
        </p:nvCxnSpPr>
        <p:spPr>
          <a:xfrm rot="5400000">
            <a:off x="8371665" y="6031642"/>
            <a:ext cx="214314" cy="1588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2631</TotalTime>
  <Words>449</Words>
  <Application>Microsoft Office PowerPoint</Application>
  <PresentationFormat>Personalizzato</PresentationFormat>
  <Paragraphs>35</Paragraphs>
  <Slides>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3" baseType="lpstr">
      <vt:lpstr>Tema di Office</vt:lpstr>
      <vt:lpstr>Document</vt:lpstr>
      <vt:lpstr>Diapositiva 1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Donatella Campana</dc:creator>
  <cp:lastModifiedBy>campana</cp:lastModifiedBy>
  <cp:revision>123</cp:revision>
  <dcterms:created xsi:type="dcterms:W3CDTF">2010-02-24T09:06:18Z</dcterms:created>
  <dcterms:modified xsi:type="dcterms:W3CDTF">2010-03-17T14:03:26Z</dcterms:modified>
</cp:coreProperties>
</file>