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21386800" cy="30279975"/>
  <p:notesSz cx="6858000" cy="9945688"/>
  <p:defaultTextStyle>
    <a:defPPr>
      <a:defRPr lang="it-IT"/>
    </a:defPPr>
    <a:lvl1pPr algn="l" defTabSz="2951163" rtl="0" fontAlgn="base">
      <a:spcBef>
        <a:spcPct val="0"/>
      </a:spcBef>
      <a:spcAft>
        <a:spcPct val="0"/>
      </a:spcAft>
      <a:defRPr sz="5800" kern="1200">
        <a:solidFill>
          <a:schemeClr val="tx1"/>
        </a:solidFill>
        <a:latin typeface="Arial" charset="0"/>
        <a:ea typeface="+mn-ea"/>
        <a:cs typeface="+mn-cs"/>
      </a:defRPr>
    </a:lvl1pPr>
    <a:lvl2pPr marL="1474788" indent="-1017588" algn="l" defTabSz="2951163" rtl="0" fontAlgn="base">
      <a:spcBef>
        <a:spcPct val="0"/>
      </a:spcBef>
      <a:spcAft>
        <a:spcPct val="0"/>
      </a:spcAft>
      <a:defRPr sz="5800" kern="1200">
        <a:solidFill>
          <a:schemeClr val="tx1"/>
        </a:solidFill>
        <a:latin typeface="Arial" charset="0"/>
        <a:ea typeface="+mn-ea"/>
        <a:cs typeface="+mn-cs"/>
      </a:defRPr>
    </a:lvl2pPr>
    <a:lvl3pPr marL="2951163" indent="-2036763" algn="l" defTabSz="2951163" rtl="0" fontAlgn="base">
      <a:spcBef>
        <a:spcPct val="0"/>
      </a:spcBef>
      <a:spcAft>
        <a:spcPct val="0"/>
      </a:spcAft>
      <a:defRPr sz="5800" kern="1200">
        <a:solidFill>
          <a:schemeClr val="tx1"/>
        </a:solidFill>
        <a:latin typeface="Arial" charset="0"/>
        <a:ea typeface="+mn-ea"/>
        <a:cs typeface="+mn-cs"/>
      </a:defRPr>
    </a:lvl3pPr>
    <a:lvl4pPr marL="4427538" indent="-3055938" algn="l" defTabSz="2951163" rtl="0" fontAlgn="base">
      <a:spcBef>
        <a:spcPct val="0"/>
      </a:spcBef>
      <a:spcAft>
        <a:spcPct val="0"/>
      </a:spcAft>
      <a:defRPr sz="5800" kern="1200">
        <a:solidFill>
          <a:schemeClr val="tx1"/>
        </a:solidFill>
        <a:latin typeface="Arial" charset="0"/>
        <a:ea typeface="+mn-ea"/>
        <a:cs typeface="+mn-cs"/>
      </a:defRPr>
    </a:lvl4pPr>
    <a:lvl5pPr marL="5903913" indent="-4075113" algn="l" defTabSz="2951163" rtl="0" fontAlgn="base">
      <a:spcBef>
        <a:spcPct val="0"/>
      </a:spcBef>
      <a:spcAft>
        <a:spcPct val="0"/>
      </a:spcAft>
      <a:defRPr sz="58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58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58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58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58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ile medio 2 - Color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Stile medio 2 - Color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Stile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inimized">
    <p:restoredLeft sz="34634" autoAdjust="0"/>
    <p:restoredTop sz="96190" autoAdjust="0"/>
  </p:normalViewPr>
  <p:slideViewPr>
    <p:cSldViewPr>
      <p:cViewPr>
        <p:scale>
          <a:sx n="26" d="100"/>
          <a:sy n="26" d="100"/>
        </p:scale>
        <p:origin x="-2256" y="480"/>
      </p:cViewPr>
      <p:guideLst>
        <p:guide orient="horz" pos="9537"/>
        <p:guide pos="6736"/>
      </p:guideLst>
    </p:cSldViewPr>
  </p:slideViewPr>
  <p:outlineViewPr>
    <p:cViewPr>
      <p:scale>
        <a:sx n="33" d="100"/>
        <a:sy n="33" d="100"/>
      </p:scale>
      <p:origin x="21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604010" y="9406424"/>
            <a:ext cx="18178780" cy="6490568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3208020" y="17158652"/>
            <a:ext cx="14970760" cy="773821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4761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9523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4284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59046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3808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88569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33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18092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09535B-55A7-41A7-9A9C-AC5C566CBEB1}" type="datetimeFigureOut">
              <a:rPr lang="it-IT"/>
              <a:pPr>
                <a:defRPr/>
              </a:pPr>
              <a:t>24/03/2010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EF564D-401F-4396-A8BC-FCED9AA132D8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B177D1-32BA-45E0-8013-34F1EB7BF4D3}" type="datetimeFigureOut">
              <a:rPr lang="it-IT"/>
              <a:pPr>
                <a:defRPr/>
              </a:pPr>
              <a:t>24/03/2010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D4A26E-DF89-430E-A3B3-3B985BA4AA5C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689411" y="19457689"/>
            <a:ext cx="18178780" cy="6013939"/>
          </a:xfrm>
        </p:spPr>
        <p:txBody>
          <a:bodyPr anchor="t"/>
          <a:lstStyle>
            <a:lvl1pPr algn="l">
              <a:defRPr sz="129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689411" y="12833949"/>
            <a:ext cx="18178780" cy="6623741"/>
          </a:xfrm>
        </p:spPr>
        <p:txBody>
          <a:bodyPr anchor="b"/>
          <a:lstStyle>
            <a:lvl1pPr marL="0" indent="0">
              <a:buNone/>
              <a:defRPr sz="6500">
                <a:solidFill>
                  <a:schemeClr val="tx1">
                    <a:tint val="75000"/>
                  </a:schemeClr>
                </a:solidFill>
              </a:defRPr>
            </a:lvl1pPr>
            <a:lvl2pPr marL="1476162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2pPr>
            <a:lvl3pPr marL="2952323" indent="0">
              <a:buNone/>
              <a:defRPr sz="5200">
                <a:solidFill>
                  <a:schemeClr val="tx1">
                    <a:tint val="75000"/>
                  </a:schemeClr>
                </a:solidFill>
              </a:defRPr>
            </a:lvl3pPr>
            <a:lvl4pPr marL="4428485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4pPr>
            <a:lvl5pPr marL="5904647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5pPr>
            <a:lvl6pPr marL="7380808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6pPr>
            <a:lvl7pPr marL="8856970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7pPr>
            <a:lvl8pPr marL="10333131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8pPr>
            <a:lvl9pPr marL="11809293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801E96-3B7A-4D51-A3E8-4F1D35847F20}" type="datetimeFigureOut">
              <a:rPr lang="it-IT"/>
              <a:pPr>
                <a:defRPr/>
              </a:pPr>
              <a:t>24/03/2010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6513E1-D931-43A4-B4FB-D0EDB3BFB7FC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02006" y="9420438"/>
            <a:ext cx="7039822" cy="26642176"/>
          </a:xfrm>
        </p:spPr>
        <p:txBody>
          <a:bodyPr/>
          <a:lstStyle>
            <a:lvl1pPr>
              <a:defRPr sz="9000"/>
            </a:lvl1pPr>
            <a:lvl2pPr>
              <a:defRPr sz="7700"/>
            </a:lvl2pPr>
            <a:lvl3pPr>
              <a:defRPr sz="6500"/>
            </a:lvl3pPr>
            <a:lvl4pPr>
              <a:defRPr sz="5800"/>
            </a:lvl4pPr>
            <a:lvl5pPr>
              <a:defRPr sz="5800"/>
            </a:lvl5pPr>
            <a:lvl6pPr>
              <a:defRPr sz="5800"/>
            </a:lvl6pPr>
            <a:lvl7pPr>
              <a:defRPr sz="5800"/>
            </a:lvl7pPr>
            <a:lvl8pPr>
              <a:defRPr sz="5800"/>
            </a:lvl8pPr>
            <a:lvl9pPr>
              <a:defRPr sz="5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198275" y="9420438"/>
            <a:ext cx="7039822" cy="26642176"/>
          </a:xfrm>
        </p:spPr>
        <p:txBody>
          <a:bodyPr/>
          <a:lstStyle>
            <a:lvl1pPr>
              <a:defRPr sz="9000"/>
            </a:lvl1pPr>
            <a:lvl2pPr>
              <a:defRPr sz="7700"/>
            </a:lvl2pPr>
            <a:lvl3pPr>
              <a:defRPr sz="6500"/>
            </a:lvl3pPr>
            <a:lvl4pPr>
              <a:defRPr sz="5800"/>
            </a:lvl4pPr>
            <a:lvl5pPr>
              <a:defRPr sz="5800"/>
            </a:lvl5pPr>
            <a:lvl6pPr>
              <a:defRPr sz="5800"/>
            </a:lvl6pPr>
            <a:lvl7pPr>
              <a:defRPr sz="5800"/>
            </a:lvl7pPr>
            <a:lvl8pPr>
              <a:defRPr sz="5800"/>
            </a:lvl8pPr>
            <a:lvl9pPr>
              <a:defRPr sz="5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338019-C55B-4C34-9447-2DB0E287DF44}" type="datetimeFigureOut">
              <a:rPr lang="it-IT"/>
              <a:pPr>
                <a:defRPr/>
              </a:pPr>
              <a:t>24/03/2010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B6DF9F-5D81-4675-A6C0-84E3FB3EB8C0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69340" y="1212603"/>
            <a:ext cx="19248120" cy="5046663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069341" y="6777949"/>
            <a:ext cx="9449551" cy="2824727"/>
          </a:xfrm>
        </p:spPr>
        <p:txBody>
          <a:bodyPr anchor="b"/>
          <a:lstStyle>
            <a:lvl1pPr marL="0" indent="0">
              <a:buNone/>
              <a:defRPr sz="7700" b="1"/>
            </a:lvl1pPr>
            <a:lvl2pPr marL="1476162" indent="0">
              <a:buNone/>
              <a:defRPr sz="6500" b="1"/>
            </a:lvl2pPr>
            <a:lvl3pPr marL="2952323" indent="0">
              <a:buNone/>
              <a:defRPr sz="5800" b="1"/>
            </a:lvl3pPr>
            <a:lvl4pPr marL="4428485" indent="0">
              <a:buNone/>
              <a:defRPr sz="5200" b="1"/>
            </a:lvl4pPr>
            <a:lvl5pPr marL="5904647" indent="0">
              <a:buNone/>
              <a:defRPr sz="5200" b="1"/>
            </a:lvl5pPr>
            <a:lvl6pPr marL="7380808" indent="0">
              <a:buNone/>
              <a:defRPr sz="5200" b="1"/>
            </a:lvl6pPr>
            <a:lvl7pPr marL="8856970" indent="0">
              <a:buNone/>
              <a:defRPr sz="5200" b="1"/>
            </a:lvl7pPr>
            <a:lvl8pPr marL="10333131" indent="0">
              <a:buNone/>
              <a:defRPr sz="5200" b="1"/>
            </a:lvl8pPr>
            <a:lvl9pPr marL="11809293" indent="0">
              <a:buNone/>
              <a:defRPr sz="52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1069341" y="9602676"/>
            <a:ext cx="9449551" cy="17446034"/>
          </a:xfrm>
        </p:spPr>
        <p:txBody>
          <a:bodyPr/>
          <a:lstStyle>
            <a:lvl1pPr>
              <a:defRPr sz="7700"/>
            </a:lvl1pPr>
            <a:lvl2pPr>
              <a:defRPr sz="6500"/>
            </a:lvl2pPr>
            <a:lvl3pPr>
              <a:defRPr sz="5800"/>
            </a:lvl3pPr>
            <a:lvl4pPr>
              <a:defRPr sz="5200"/>
            </a:lvl4pPr>
            <a:lvl5pPr>
              <a:defRPr sz="5200"/>
            </a:lvl5pPr>
            <a:lvl6pPr>
              <a:defRPr sz="5200"/>
            </a:lvl6pPr>
            <a:lvl7pPr>
              <a:defRPr sz="5200"/>
            </a:lvl7pPr>
            <a:lvl8pPr>
              <a:defRPr sz="5200"/>
            </a:lvl8pPr>
            <a:lvl9pPr>
              <a:defRPr sz="52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10864200" y="6777949"/>
            <a:ext cx="9453262" cy="2824727"/>
          </a:xfrm>
        </p:spPr>
        <p:txBody>
          <a:bodyPr anchor="b"/>
          <a:lstStyle>
            <a:lvl1pPr marL="0" indent="0">
              <a:buNone/>
              <a:defRPr sz="7700" b="1"/>
            </a:lvl1pPr>
            <a:lvl2pPr marL="1476162" indent="0">
              <a:buNone/>
              <a:defRPr sz="6500" b="1"/>
            </a:lvl2pPr>
            <a:lvl3pPr marL="2952323" indent="0">
              <a:buNone/>
              <a:defRPr sz="5800" b="1"/>
            </a:lvl3pPr>
            <a:lvl4pPr marL="4428485" indent="0">
              <a:buNone/>
              <a:defRPr sz="5200" b="1"/>
            </a:lvl4pPr>
            <a:lvl5pPr marL="5904647" indent="0">
              <a:buNone/>
              <a:defRPr sz="5200" b="1"/>
            </a:lvl5pPr>
            <a:lvl6pPr marL="7380808" indent="0">
              <a:buNone/>
              <a:defRPr sz="5200" b="1"/>
            </a:lvl6pPr>
            <a:lvl7pPr marL="8856970" indent="0">
              <a:buNone/>
              <a:defRPr sz="5200" b="1"/>
            </a:lvl7pPr>
            <a:lvl8pPr marL="10333131" indent="0">
              <a:buNone/>
              <a:defRPr sz="5200" b="1"/>
            </a:lvl8pPr>
            <a:lvl9pPr marL="11809293" indent="0">
              <a:buNone/>
              <a:defRPr sz="52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10864200" y="9602676"/>
            <a:ext cx="9453262" cy="17446034"/>
          </a:xfrm>
        </p:spPr>
        <p:txBody>
          <a:bodyPr/>
          <a:lstStyle>
            <a:lvl1pPr>
              <a:defRPr sz="7700"/>
            </a:lvl1pPr>
            <a:lvl2pPr>
              <a:defRPr sz="6500"/>
            </a:lvl2pPr>
            <a:lvl3pPr>
              <a:defRPr sz="5800"/>
            </a:lvl3pPr>
            <a:lvl4pPr>
              <a:defRPr sz="5200"/>
            </a:lvl4pPr>
            <a:lvl5pPr>
              <a:defRPr sz="5200"/>
            </a:lvl5pPr>
            <a:lvl6pPr>
              <a:defRPr sz="5200"/>
            </a:lvl6pPr>
            <a:lvl7pPr>
              <a:defRPr sz="5200"/>
            </a:lvl7pPr>
            <a:lvl8pPr>
              <a:defRPr sz="5200"/>
            </a:lvl8pPr>
            <a:lvl9pPr>
              <a:defRPr sz="52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502168-2C2A-4167-BFFC-287FB17B56AA}" type="datetimeFigureOut">
              <a:rPr lang="it-IT"/>
              <a:pPr>
                <a:defRPr/>
              </a:pPr>
              <a:t>24/03/2010</a:t>
            </a:fld>
            <a:endParaRPr 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DB52C-3E9E-4D8E-B639-6BCCBFC5E405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2F57B9-B398-48C0-BD2B-652D6957C8CD}" type="datetimeFigureOut">
              <a:rPr lang="it-IT"/>
              <a:pPr>
                <a:defRPr/>
              </a:pPr>
              <a:t>24/03/2010</a:t>
            </a:fld>
            <a:endParaRPr lang="it-IT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BBAE7C-6DE5-4F58-A103-3718CA1CAE7D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DC9CAD-2D69-4FFE-B7D8-D02DA4C04CDC}" type="datetimeFigureOut">
              <a:rPr lang="it-IT"/>
              <a:pPr>
                <a:defRPr/>
              </a:pPr>
              <a:t>24/03/2010</a:t>
            </a:fld>
            <a:endParaRPr lang="it-IT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95C899-6C1A-4917-BD75-7D0ED51A3F79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69341" y="1205592"/>
            <a:ext cx="7036111" cy="5130774"/>
          </a:xfrm>
        </p:spPr>
        <p:txBody>
          <a:bodyPr anchor="b"/>
          <a:lstStyle>
            <a:lvl1pPr algn="l">
              <a:defRPr sz="65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8361645" y="1205594"/>
            <a:ext cx="11955817" cy="25843121"/>
          </a:xfrm>
        </p:spPr>
        <p:txBody>
          <a:bodyPr/>
          <a:lstStyle>
            <a:lvl1pPr>
              <a:defRPr sz="10300"/>
            </a:lvl1pPr>
            <a:lvl2pPr>
              <a:defRPr sz="9000"/>
            </a:lvl2pPr>
            <a:lvl3pPr>
              <a:defRPr sz="7700"/>
            </a:lvl3pPr>
            <a:lvl4pPr>
              <a:defRPr sz="6500"/>
            </a:lvl4pPr>
            <a:lvl5pPr>
              <a:defRPr sz="6500"/>
            </a:lvl5pPr>
            <a:lvl6pPr>
              <a:defRPr sz="6500"/>
            </a:lvl6pPr>
            <a:lvl7pPr>
              <a:defRPr sz="6500"/>
            </a:lvl7pPr>
            <a:lvl8pPr>
              <a:defRPr sz="6500"/>
            </a:lvl8pPr>
            <a:lvl9pPr>
              <a:defRPr sz="65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069341" y="6336368"/>
            <a:ext cx="7036111" cy="20712347"/>
          </a:xfrm>
        </p:spPr>
        <p:txBody>
          <a:bodyPr/>
          <a:lstStyle>
            <a:lvl1pPr marL="0" indent="0">
              <a:buNone/>
              <a:defRPr sz="4500"/>
            </a:lvl1pPr>
            <a:lvl2pPr marL="1476162" indent="0">
              <a:buNone/>
              <a:defRPr sz="3900"/>
            </a:lvl2pPr>
            <a:lvl3pPr marL="2952323" indent="0">
              <a:buNone/>
              <a:defRPr sz="3200"/>
            </a:lvl3pPr>
            <a:lvl4pPr marL="4428485" indent="0">
              <a:buNone/>
              <a:defRPr sz="2900"/>
            </a:lvl4pPr>
            <a:lvl5pPr marL="5904647" indent="0">
              <a:buNone/>
              <a:defRPr sz="2900"/>
            </a:lvl5pPr>
            <a:lvl6pPr marL="7380808" indent="0">
              <a:buNone/>
              <a:defRPr sz="2900"/>
            </a:lvl6pPr>
            <a:lvl7pPr marL="8856970" indent="0">
              <a:buNone/>
              <a:defRPr sz="2900"/>
            </a:lvl7pPr>
            <a:lvl8pPr marL="10333131" indent="0">
              <a:buNone/>
              <a:defRPr sz="2900"/>
            </a:lvl8pPr>
            <a:lvl9pPr marL="11809293" indent="0">
              <a:buNone/>
              <a:defRPr sz="2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EC03AA-B31C-47B2-8E73-3BDC03565CDB}" type="datetimeFigureOut">
              <a:rPr lang="it-IT"/>
              <a:pPr>
                <a:defRPr/>
              </a:pPr>
              <a:t>24/03/2010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C510F5-DA06-49CA-9E79-224974265D5F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191962" y="21195984"/>
            <a:ext cx="12832080" cy="2502307"/>
          </a:xfrm>
        </p:spPr>
        <p:txBody>
          <a:bodyPr anchor="b"/>
          <a:lstStyle>
            <a:lvl1pPr algn="l">
              <a:defRPr sz="65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4191962" y="2705571"/>
            <a:ext cx="12832080" cy="18167985"/>
          </a:xfrm>
        </p:spPr>
        <p:txBody>
          <a:bodyPr rtlCol="0">
            <a:normAutofit/>
          </a:bodyPr>
          <a:lstStyle>
            <a:lvl1pPr marL="0" indent="0">
              <a:buNone/>
              <a:defRPr sz="10300"/>
            </a:lvl1pPr>
            <a:lvl2pPr marL="1476162" indent="0">
              <a:buNone/>
              <a:defRPr sz="9000"/>
            </a:lvl2pPr>
            <a:lvl3pPr marL="2952323" indent="0">
              <a:buNone/>
              <a:defRPr sz="7700"/>
            </a:lvl3pPr>
            <a:lvl4pPr marL="4428485" indent="0">
              <a:buNone/>
              <a:defRPr sz="6500"/>
            </a:lvl4pPr>
            <a:lvl5pPr marL="5904647" indent="0">
              <a:buNone/>
              <a:defRPr sz="6500"/>
            </a:lvl5pPr>
            <a:lvl6pPr marL="7380808" indent="0">
              <a:buNone/>
              <a:defRPr sz="6500"/>
            </a:lvl6pPr>
            <a:lvl7pPr marL="8856970" indent="0">
              <a:buNone/>
              <a:defRPr sz="6500"/>
            </a:lvl7pPr>
            <a:lvl8pPr marL="10333131" indent="0">
              <a:buNone/>
              <a:defRPr sz="6500"/>
            </a:lvl8pPr>
            <a:lvl9pPr marL="11809293" indent="0">
              <a:buNone/>
              <a:defRPr sz="65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191962" y="23698291"/>
            <a:ext cx="12832080" cy="3553688"/>
          </a:xfrm>
        </p:spPr>
        <p:txBody>
          <a:bodyPr/>
          <a:lstStyle>
            <a:lvl1pPr marL="0" indent="0">
              <a:buNone/>
              <a:defRPr sz="4500"/>
            </a:lvl1pPr>
            <a:lvl2pPr marL="1476162" indent="0">
              <a:buNone/>
              <a:defRPr sz="3900"/>
            </a:lvl2pPr>
            <a:lvl3pPr marL="2952323" indent="0">
              <a:buNone/>
              <a:defRPr sz="3200"/>
            </a:lvl3pPr>
            <a:lvl4pPr marL="4428485" indent="0">
              <a:buNone/>
              <a:defRPr sz="2900"/>
            </a:lvl4pPr>
            <a:lvl5pPr marL="5904647" indent="0">
              <a:buNone/>
              <a:defRPr sz="2900"/>
            </a:lvl5pPr>
            <a:lvl6pPr marL="7380808" indent="0">
              <a:buNone/>
              <a:defRPr sz="2900"/>
            </a:lvl6pPr>
            <a:lvl7pPr marL="8856970" indent="0">
              <a:buNone/>
              <a:defRPr sz="2900"/>
            </a:lvl7pPr>
            <a:lvl8pPr marL="10333131" indent="0">
              <a:buNone/>
              <a:defRPr sz="2900"/>
            </a:lvl8pPr>
            <a:lvl9pPr marL="11809293" indent="0">
              <a:buNone/>
              <a:defRPr sz="2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14F3F0-3464-4B8A-9E0A-031B72F879F1}" type="datetimeFigureOut">
              <a:rPr lang="it-IT"/>
              <a:pPr>
                <a:defRPr/>
              </a:pPr>
              <a:t>24/03/2010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8F9F5A-6A66-4A1D-A490-BA4C4FD9FC6C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72E4F2-BA75-45AC-8CD1-EB2CBFAD2B42}" type="datetimeFigureOut">
              <a:rPr lang="it-IT"/>
              <a:pPr>
                <a:defRPr/>
              </a:pPr>
              <a:t>24/03/2010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E83D32-4512-4944-ABFE-7B24DE6E5F95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11629071" y="1619141"/>
            <a:ext cx="3609024" cy="34443472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02007" y="1619141"/>
            <a:ext cx="10470622" cy="34443472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950DD2-D7B4-49FA-8B84-DFFBA57670C0}" type="datetimeFigureOut">
              <a:rPr lang="it-IT"/>
              <a:pPr>
                <a:defRPr/>
              </a:pPr>
              <a:t>24/03/2010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7AC246-E13E-4BB8-BFD2-A4AFB59A717D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1069975" y="1212850"/>
            <a:ext cx="19246850" cy="5046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295232" tIns="147616" rIns="295232" bIns="14761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lo stile del titolo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1069975" y="7065963"/>
            <a:ext cx="19246850" cy="1998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295232" tIns="147616" rIns="295232" bIns="14761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1069975" y="28065413"/>
            <a:ext cx="4989513" cy="1611312"/>
          </a:xfrm>
          <a:prstGeom prst="rect">
            <a:avLst/>
          </a:prstGeom>
        </p:spPr>
        <p:txBody>
          <a:bodyPr vert="horz" lIns="295232" tIns="147616" rIns="295232" bIns="147616" rtlCol="0" anchor="ctr"/>
          <a:lstStyle>
            <a:lvl1pPr algn="l" defTabSz="2952323" fontAlgn="auto">
              <a:spcBef>
                <a:spcPts val="0"/>
              </a:spcBef>
              <a:spcAft>
                <a:spcPts val="0"/>
              </a:spcAft>
              <a:defRPr sz="3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8BC7B4E-3083-4861-BCFC-1CD81AA15BCB}" type="datetimeFigureOut">
              <a:rPr lang="it-IT"/>
              <a:pPr>
                <a:defRPr/>
              </a:pPr>
              <a:t>24/03/2010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7307263" y="28065413"/>
            <a:ext cx="6772275" cy="1611312"/>
          </a:xfrm>
          <a:prstGeom prst="rect">
            <a:avLst/>
          </a:prstGeom>
        </p:spPr>
        <p:txBody>
          <a:bodyPr vert="horz" lIns="295232" tIns="147616" rIns="295232" bIns="147616" rtlCol="0" anchor="ctr"/>
          <a:lstStyle>
            <a:lvl1pPr algn="ctr" defTabSz="2952323" fontAlgn="auto">
              <a:spcBef>
                <a:spcPts val="0"/>
              </a:spcBef>
              <a:spcAft>
                <a:spcPts val="0"/>
              </a:spcAft>
              <a:defRPr sz="3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15327313" y="28065413"/>
            <a:ext cx="4989512" cy="1611312"/>
          </a:xfrm>
          <a:prstGeom prst="rect">
            <a:avLst/>
          </a:prstGeom>
        </p:spPr>
        <p:txBody>
          <a:bodyPr vert="horz" lIns="295232" tIns="147616" rIns="295232" bIns="147616" rtlCol="0" anchor="ctr"/>
          <a:lstStyle>
            <a:lvl1pPr algn="r" defTabSz="2952323" fontAlgn="auto">
              <a:spcBef>
                <a:spcPts val="0"/>
              </a:spcBef>
              <a:spcAft>
                <a:spcPts val="0"/>
              </a:spcAft>
              <a:defRPr sz="3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13B34BE-A048-4611-A8E3-368E62DB8DB7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2951163" rtl="0" eaLnBrk="0" fontAlgn="base" hangingPunct="0">
        <a:spcBef>
          <a:spcPct val="0"/>
        </a:spcBef>
        <a:spcAft>
          <a:spcPct val="0"/>
        </a:spcAft>
        <a:defRPr sz="142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2951163" rtl="0" eaLnBrk="0" fontAlgn="base" hangingPunct="0">
        <a:spcBef>
          <a:spcPct val="0"/>
        </a:spcBef>
        <a:spcAft>
          <a:spcPct val="0"/>
        </a:spcAft>
        <a:defRPr sz="14200">
          <a:solidFill>
            <a:schemeClr val="tx1"/>
          </a:solidFill>
          <a:latin typeface="Calibri" pitchFamily="34" charset="0"/>
        </a:defRPr>
      </a:lvl2pPr>
      <a:lvl3pPr algn="ctr" defTabSz="2951163" rtl="0" eaLnBrk="0" fontAlgn="base" hangingPunct="0">
        <a:spcBef>
          <a:spcPct val="0"/>
        </a:spcBef>
        <a:spcAft>
          <a:spcPct val="0"/>
        </a:spcAft>
        <a:defRPr sz="14200">
          <a:solidFill>
            <a:schemeClr val="tx1"/>
          </a:solidFill>
          <a:latin typeface="Calibri" pitchFamily="34" charset="0"/>
        </a:defRPr>
      </a:lvl3pPr>
      <a:lvl4pPr algn="ctr" defTabSz="2951163" rtl="0" eaLnBrk="0" fontAlgn="base" hangingPunct="0">
        <a:spcBef>
          <a:spcPct val="0"/>
        </a:spcBef>
        <a:spcAft>
          <a:spcPct val="0"/>
        </a:spcAft>
        <a:defRPr sz="14200">
          <a:solidFill>
            <a:schemeClr val="tx1"/>
          </a:solidFill>
          <a:latin typeface="Calibri" pitchFamily="34" charset="0"/>
        </a:defRPr>
      </a:lvl4pPr>
      <a:lvl5pPr algn="ctr" defTabSz="2951163" rtl="0" eaLnBrk="0" fontAlgn="base" hangingPunct="0">
        <a:spcBef>
          <a:spcPct val="0"/>
        </a:spcBef>
        <a:spcAft>
          <a:spcPct val="0"/>
        </a:spcAft>
        <a:defRPr sz="14200">
          <a:solidFill>
            <a:schemeClr val="tx1"/>
          </a:solidFill>
          <a:latin typeface="Calibri" pitchFamily="34" charset="0"/>
        </a:defRPr>
      </a:lvl5pPr>
      <a:lvl6pPr marL="457200" algn="ctr" defTabSz="2951163" rtl="0" fontAlgn="base">
        <a:spcBef>
          <a:spcPct val="0"/>
        </a:spcBef>
        <a:spcAft>
          <a:spcPct val="0"/>
        </a:spcAft>
        <a:defRPr sz="14200">
          <a:solidFill>
            <a:schemeClr val="tx1"/>
          </a:solidFill>
          <a:latin typeface="Calibri" pitchFamily="34" charset="0"/>
        </a:defRPr>
      </a:lvl6pPr>
      <a:lvl7pPr marL="914400" algn="ctr" defTabSz="2951163" rtl="0" fontAlgn="base">
        <a:spcBef>
          <a:spcPct val="0"/>
        </a:spcBef>
        <a:spcAft>
          <a:spcPct val="0"/>
        </a:spcAft>
        <a:defRPr sz="14200">
          <a:solidFill>
            <a:schemeClr val="tx1"/>
          </a:solidFill>
          <a:latin typeface="Calibri" pitchFamily="34" charset="0"/>
        </a:defRPr>
      </a:lvl7pPr>
      <a:lvl8pPr marL="1371600" algn="ctr" defTabSz="2951163" rtl="0" fontAlgn="base">
        <a:spcBef>
          <a:spcPct val="0"/>
        </a:spcBef>
        <a:spcAft>
          <a:spcPct val="0"/>
        </a:spcAft>
        <a:defRPr sz="14200">
          <a:solidFill>
            <a:schemeClr val="tx1"/>
          </a:solidFill>
          <a:latin typeface="Calibri" pitchFamily="34" charset="0"/>
        </a:defRPr>
      </a:lvl8pPr>
      <a:lvl9pPr marL="1828800" algn="ctr" defTabSz="2951163" rtl="0" fontAlgn="base">
        <a:spcBef>
          <a:spcPct val="0"/>
        </a:spcBef>
        <a:spcAft>
          <a:spcPct val="0"/>
        </a:spcAft>
        <a:defRPr sz="14200">
          <a:solidFill>
            <a:schemeClr val="tx1"/>
          </a:solidFill>
          <a:latin typeface="Calibri" pitchFamily="34" charset="0"/>
        </a:defRPr>
      </a:lvl9pPr>
    </p:titleStyle>
    <p:bodyStyle>
      <a:lvl1pPr marL="1106488" indent="-1106488" algn="l" defTabSz="2951163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0300" kern="1200">
          <a:solidFill>
            <a:schemeClr val="tx1"/>
          </a:solidFill>
          <a:latin typeface="+mn-lt"/>
          <a:ea typeface="+mn-ea"/>
          <a:cs typeface="+mn-cs"/>
        </a:defRPr>
      </a:lvl1pPr>
      <a:lvl2pPr marL="2398713" indent="-922338" algn="l" defTabSz="2951163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9000" kern="1200">
          <a:solidFill>
            <a:schemeClr val="tx1"/>
          </a:solidFill>
          <a:latin typeface="+mn-lt"/>
          <a:ea typeface="+mn-ea"/>
          <a:cs typeface="+mn-cs"/>
        </a:defRPr>
      </a:lvl2pPr>
      <a:lvl3pPr marL="3689350" indent="-736600" algn="l" defTabSz="2951163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7700" kern="1200">
          <a:solidFill>
            <a:schemeClr val="tx1"/>
          </a:solidFill>
          <a:latin typeface="+mn-lt"/>
          <a:ea typeface="+mn-ea"/>
          <a:cs typeface="+mn-cs"/>
        </a:defRPr>
      </a:lvl3pPr>
      <a:lvl4pPr marL="5165725" indent="-736600" algn="l" defTabSz="2951163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6500" kern="1200">
          <a:solidFill>
            <a:schemeClr val="tx1"/>
          </a:solidFill>
          <a:latin typeface="+mn-lt"/>
          <a:ea typeface="+mn-ea"/>
          <a:cs typeface="+mn-cs"/>
        </a:defRPr>
      </a:lvl4pPr>
      <a:lvl5pPr marL="6642100" indent="-736600" algn="l" defTabSz="2951163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6500" kern="1200">
          <a:solidFill>
            <a:schemeClr val="tx1"/>
          </a:solidFill>
          <a:latin typeface="+mn-lt"/>
          <a:ea typeface="+mn-ea"/>
          <a:cs typeface="+mn-cs"/>
        </a:defRPr>
      </a:lvl5pPr>
      <a:lvl6pPr marL="8118889" indent="-738081" algn="l" defTabSz="2952323" rtl="0" eaLnBrk="1" latinLnBrk="0" hangingPunct="1">
        <a:spcBef>
          <a:spcPct val="20000"/>
        </a:spcBef>
        <a:buFont typeface="Arial" pitchFamily="34" charset="0"/>
        <a:buChar char="•"/>
        <a:defRPr sz="6500" kern="1200">
          <a:solidFill>
            <a:schemeClr val="tx1"/>
          </a:solidFill>
          <a:latin typeface="+mn-lt"/>
          <a:ea typeface="+mn-ea"/>
          <a:cs typeface="+mn-cs"/>
        </a:defRPr>
      </a:lvl6pPr>
      <a:lvl7pPr marL="9595051" indent="-738081" algn="l" defTabSz="2952323" rtl="0" eaLnBrk="1" latinLnBrk="0" hangingPunct="1">
        <a:spcBef>
          <a:spcPct val="20000"/>
        </a:spcBef>
        <a:buFont typeface="Arial" pitchFamily="34" charset="0"/>
        <a:buChar char="•"/>
        <a:defRPr sz="6500" kern="1200">
          <a:solidFill>
            <a:schemeClr val="tx1"/>
          </a:solidFill>
          <a:latin typeface="+mn-lt"/>
          <a:ea typeface="+mn-ea"/>
          <a:cs typeface="+mn-cs"/>
        </a:defRPr>
      </a:lvl7pPr>
      <a:lvl8pPr marL="11071212" indent="-738081" algn="l" defTabSz="2952323" rtl="0" eaLnBrk="1" latinLnBrk="0" hangingPunct="1">
        <a:spcBef>
          <a:spcPct val="20000"/>
        </a:spcBef>
        <a:buFont typeface="Arial" pitchFamily="34" charset="0"/>
        <a:buChar char="•"/>
        <a:defRPr sz="6500" kern="1200">
          <a:solidFill>
            <a:schemeClr val="tx1"/>
          </a:solidFill>
          <a:latin typeface="+mn-lt"/>
          <a:ea typeface="+mn-ea"/>
          <a:cs typeface="+mn-cs"/>
        </a:defRPr>
      </a:lvl8pPr>
      <a:lvl9pPr marL="12547374" indent="-738081" algn="l" defTabSz="2952323" rtl="0" eaLnBrk="1" latinLnBrk="0" hangingPunct="1">
        <a:spcBef>
          <a:spcPct val="20000"/>
        </a:spcBef>
        <a:buFont typeface="Arial" pitchFamily="34" charset="0"/>
        <a:buChar char="•"/>
        <a:defRPr sz="6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2952323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1pPr>
      <a:lvl2pPr marL="1476162" algn="l" defTabSz="2952323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2pPr>
      <a:lvl3pPr marL="2952323" algn="l" defTabSz="2952323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3pPr>
      <a:lvl4pPr marL="4428485" algn="l" defTabSz="2952323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4pPr>
      <a:lvl5pPr marL="5904647" algn="l" defTabSz="2952323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5pPr>
      <a:lvl6pPr marL="7380808" algn="l" defTabSz="2952323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6pPr>
      <a:lvl7pPr marL="8856970" algn="l" defTabSz="2952323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7pPr>
      <a:lvl8pPr marL="10333131" algn="l" defTabSz="2952323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8pPr>
      <a:lvl9pPr marL="11809293" algn="l" defTabSz="2952323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26" Type="http://schemas.openxmlformats.org/officeDocument/2006/relationships/image" Target="../media/image25.jpeg"/><Relationship Id="rId3" Type="http://schemas.openxmlformats.org/officeDocument/2006/relationships/image" Target="../media/image2.png"/><Relationship Id="rId21" Type="http://schemas.openxmlformats.org/officeDocument/2006/relationships/image" Target="../media/image20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5" Type="http://schemas.openxmlformats.org/officeDocument/2006/relationships/image" Target="../media/image24.jpeg"/><Relationship Id="rId33" Type="http://schemas.openxmlformats.org/officeDocument/2006/relationships/image" Target="../media/image32.png"/><Relationship Id="rId2" Type="http://schemas.openxmlformats.org/officeDocument/2006/relationships/image" Target="../media/image1.jpe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29" Type="http://schemas.openxmlformats.org/officeDocument/2006/relationships/image" Target="../media/image2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24" Type="http://schemas.openxmlformats.org/officeDocument/2006/relationships/image" Target="../media/image23.jpeg"/><Relationship Id="rId32" Type="http://schemas.openxmlformats.org/officeDocument/2006/relationships/image" Target="../media/image31.png"/><Relationship Id="rId5" Type="http://schemas.openxmlformats.org/officeDocument/2006/relationships/image" Target="../media/image4.jpeg"/><Relationship Id="rId15" Type="http://schemas.openxmlformats.org/officeDocument/2006/relationships/image" Target="../media/image14.png"/><Relationship Id="rId23" Type="http://schemas.openxmlformats.org/officeDocument/2006/relationships/image" Target="../media/image22.jpeg"/><Relationship Id="rId28" Type="http://schemas.openxmlformats.org/officeDocument/2006/relationships/image" Target="../media/image27.jpeg"/><Relationship Id="rId10" Type="http://schemas.openxmlformats.org/officeDocument/2006/relationships/image" Target="../media/image9.jpeg"/><Relationship Id="rId19" Type="http://schemas.openxmlformats.org/officeDocument/2006/relationships/image" Target="../media/image18.png"/><Relationship Id="rId31" Type="http://schemas.openxmlformats.org/officeDocument/2006/relationships/image" Target="../media/image30.pn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Relationship Id="rId22" Type="http://schemas.openxmlformats.org/officeDocument/2006/relationships/image" Target="../media/image21.jpeg"/><Relationship Id="rId27" Type="http://schemas.openxmlformats.org/officeDocument/2006/relationships/image" Target="../media/image26.jpeg"/><Relationship Id="rId30" Type="http://schemas.openxmlformats.org/officeDocument/2006/relationships/image" Target="../media/image2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26" Type="http://schemas.openxmlformats.org/officeDocument/2006/relationships/image" Target="../media/image25.jpeg"/><Relationship Id="rId3" Type="http://schemas.openxmlformats.org/officeDocument/2006/relationships/image" Target="../media/image2.png"/><Relationship Id="rId21" Type="http://schemas.openxmlformats.org/officeDocument/2006/relationships/image" Target="../media/image20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5" Type="http://schemas.openxmlformats.org/officeDocument/2006/relationships/image" Target="../media/image24.jpeg"/><Relationship Id="rId33" Type="http://schemas.openxmlformats.org/officeDocument/2006/relationships/image" Target="../media/image36.png"/><Relationship Id="rId2" Type="http://schemas.openxmlformats.org/officeDocument/2006/relationships/image" Target="../media/image1.jpe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29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24" Type="http://schemas.openxmlformats.org/officeDocument/2006/relationships/image" Target="../media/image23.jpeg"/><Relationship Id="rId32" Type="http://schemas.openxmlformats.org/officeDocument/2006/relationships/image" Target="../media/image35.png"/><Relationship Id="rId5" Type="http://schemas.openxmlformats.org/officeDocument/2006/relationships/image" Target="../media/image4.jpeg"/><Relationship Id="rId15" Type="http://schemas.openxmlformats.org/officeDocument/2006/relationships/image" Target="../media/image14.png"/><Relationship Id="rId23" Type="http://schemas.openxmlformats.org/officeDocument/2006/relationships/image" Target="../media/image22.jpeg"/><Relationship Id="rId28" Type="http://schemas.openxmlformats.org/officeDocument/2006/relationships/image" Target="../media/image27.jpeg"/><Relationship Id="rId10" Type="http://schemas.openxmlformats.org/officeDocument/2006/relationships/image" Target="../media/image9.jpeg"/><Relationship Id="rId19" Type="http://schemas.openxmlformats.org/officeDocument/2006/relationships/image" Target="../media/image18.png"/><Relationship Id="rId31" Type="http://schemas.openxmlformats.org/officeDocument/2006/relationships/image" Target="../media/image34.pn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Relationship Id="rId22" Type="http://schemas.openxmlformats.org/officeDocument/2006/relationships/image" Target="../media/image21.jpeg"/><Relationship Id="rId27" Type="http://schemas.openxmlformats.org/officeDocument/2006/relationships/image" Target="../media/image26.jpeg"/><Relationship Id="rId30" Type="http://schemas.openxmlformats.org/officeDocument/2006/relationships/image" Target="../media/image3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26" Type="http://schemas.openxmlformats.org/officeDocument/2006/relationships/image" Target="../media/image25.jpeg"/><Relationship Id="rId3" Type="http://schemas.openxmlformats.org/officeDocument/2006/relationships/image" Target="../media/image2.png"/><Relationship Id="rId21" Type="http://schemas.openxmlformats.org/officeDocument/2006/relationships/image" Target="../media/image20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5" Type="http://schemas.openxmlformats.org/officeDocument/2006/relationships/image" Target="../media/image24.jpeg"/><Relationship Id="rId33" Type="http://schemas.openxmlformats.org/officeDocument/2006/relationships/image" Target="../media/image40.png"/><Relationship Id="rId2" Type="http://schemas.openxmlformats.org/officeDocument/2006/relationships/image" Target="../media/image1.jpe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29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24" Type="http://schemas.openxmlformats.org/officeDocument/2006/relationships/image" Target="../media/image23.jpeg"/><Relationship Id="rId32" Type="http://schemas.openxmlformats.org/officeDocument/2006/relationships/image" Target="../media/image39.png"/><Relationship Id="rId5" Type="http://schemas.openxmlformats.org/officeDocument/2006/relationships/image" Target="../media/image4.jpeg"/><Relationship Id="rId15" Type="http://schemas.openxmlformats.org/officeDocument/2006/relationships/image" Target="../media/image14.png"/><Relationship Id="rId23" Type="http://schemas.openxmlformats.org/officeDocument/2006/relationships/image" Target="../media/image22.jpeg"/><Relationship Id="rId28" Type="http://schemas.openxmlformats.org/officeDocument/2006/relationships/image" Target="../media/image27.jpeg"/><Relationship Id="rId10" Type="http://schemas.openxmlformats.org/officeDocument/2006/relationships/image" Target="../media/image9.jpeg"/><Relationship Id="rId19" Type="http://schemas.openxmlformats.org/officeDocument/2006/relationships/image" Target="../media/image18.png"/><Relationship Id="rId31" Type="http://schemas.openxmlformats.org/officeDocument/2006/relationships/image" Target="../media/image38.pn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Relationship Id="rId22" Type="http://schemas.openxmlformats.org/officeDocument/2006/relationships/image" Target="../media/image21.jpeg"/><Relationship Id="rId27" Type="http://schemas.openxmlformats.org/officeDocument/2006/relationships/image" Target="../media/image26.jpeg"/><Relationship Id="rId30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14"/>
          <p:cNvSpPr/>
          <p:nvPr/>
        </p:nvSpPr>
        <p:spPr>
          <a:xfrm>
            <a:off x="3049588" y="3067050"/>
            <a:ext cx="15073312" cy="24003000"/>
          </a:xfrm>
          <a:prstGeom prst="rect">
            <a:avLst/>
          </a:prstGeom>
          <a:ln w="508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defTabSz="2952323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38" name="Rectangle 3"/>
          <p:cNvSpPr>
            <a:spLocks noChangeArrowheads="1"/>
          </p:cNvSpPr>
          <p:nvPr/>
        </p:nvSpPr>
        <p:spPr bwMode="auto">
          <a:xfrm>
            <a:off x="3121025" y="3209925"/>
            <a:ext cx="15001875" cy="150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it-IT" sz="8000" b="1" cap="small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Il </a:t>
            </a:r>
            <a:r>
              <a:rPr lang="it-IT" sz="8000" b="1" cap="small" dirty="0" err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Large</a:t>
            </a:r>
            <a:r>
              <a:rPr lang="it-IT" sz="8000" b="1" cap="small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</a:t>
            </a:r>
            <a:r>
              <a:rPr lang="it-IT" sz="8000" b="1" cap="small" dirty="0" err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Hadron</a:t>
            </a:r>
            <a:r>
              <a:rPr lang="it-IT" sz="8000" b="1" cap="small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Collider del CERN</a:t>
            </a:r>
            <a:endParaRPr lang="it-IT" sz="8000" b="1" cap="small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3406775" y="5353050"/>
            <a:ext cx="6929438" cy="103584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>
                <a:solidFill>
                  <a:srgbClr val="FFFFFF"/>
                </a:solidFill>
              </a:rPr>
              <a:t>L’acceleratore LHC</a:t>
            </a:r>
          </a:p>
        </p:txBody>
      </p:sp>
      <p:sp>
        <p:nvSpPr>
          <p:cNvPr id="58" name="Rectangle 57"/>
          <p:cNvSpPr/>
          <p:nvPr/>
        </p:nvSpPr>
        <p:spPr>
          <a:xfrm>
            <a:off x="3406775" y="16282988"/>
            <a:ext cx="6929438" cy="10358437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it-IT" sz="3600" dirty="0">
                <a:solidFill>
                  <a:srgbClr val="002060"/>
                </a:solidFill>
              </a:rPr>
              <a:t>LHC è il più grande acceleratore al mondo:  lungo </a:t>
            </a:r>
            <a:r>
              <a:rPr lang="it-IT" sz="3600" b="1" dirty="0" smtClean="0">
                <a:solidFill>
                  <a:srgbClr val="002060"/>
                </a:solidFill>
              </a:rPr>
              <a:t>27 Km</a:t>
            </a:r>
            <a:r>
              <a:rPr lang="it-IT" sz="3600" dirty="0">
                <a:solidFill>
                  <a:srgbClr val="002060"/>
                </a:solidFill>
              </a:rPr>
              <a:t>, accelera protoni alla più alta energia mai </a:t>
            </a:r>
            <a:r>
              <a:rPr lang="it-IT" sz="3600" dirty="0" smtClean="0">
                <a:solidFill>
                  <a:srgbClr val="002060"/>
                </a:solidFill>
              </a:rPr>
              <a:t>raggiunta, concentrando nei suoi fasci di protoni un’energia equivalente a quella necessaria ad una portaerei che naviga a velocità di crociera.</a:t>
            </a:r>
            <a:endParaRPr lang="it-IT" sz="3600" dirty="0">
              <a:solidFill>
                <a:srgbClr val="002060"/>
              </a:solidFill>
            </a:endParaRPr>
          </a:p>
          <a:p>
            <a:pPr algn="just">
              <a:defRPr/>
            </a:pPr>
            <a:r>
              <a:rPr lang="it-IT" sz="3600" dirty="0">
                <a:solidFill>
                  <a:srgbClr val="002060"/>
                </a:solidFill>
              </a:rPr>
              <a:t>I 1600 magneti superconduttori, raffreddati con elio liquido a </a:t>
            </a:r>
            <a:r>
              <a:rPr lang="it-IT" sz="3600" b="1" dirty="0" smtClean="0">
                <a:solidFill>
                  <a:srgbClr val="002060"/>
                </a:solidFill>
              </a:rPr>
              <a:t>1,9° K </a:t>
            </a:r>
            <a:r>
              <a:rPr lang="it-IT" sz="3600" dirty="0" smtClean="0">
                <a:solidFill>
                  <a:srgbClr val="002060"/>
                </a:solidFill>
              </a:rPr>
              <a:t>(-271,2° C), </a:t>
            </a:r>
            <a:r>
              <a:rPr lang="it-IT" sz="3600" dirty="0">
                <a:solidFill>
                  <a:srgbClr val="002060"/>
                </a:solidFill>
              </a:rPr>
              <a:t>rendono LHC </a:t>
            </a:r>
            <a:r>
              <a:rPr lang="it-IT" sz="3600" b="1" dirty="0">
                <a:solidFill>
                  <a:srgbClr val="002060"/>
                </a:solidFill>
              </a:rPr>
              <a:t>uno dei luoghi più freddi dell’Universo</a:t>
            </a:r>
            <a:r>
              <a:rPr lang="it-IT" sz="3600" dirty="0">
                <a:solidFill>
                  <a:srgbClr val="002060"/>
                </a:solidFill>
              </a:rPr>
              <a:t>, più freddo persino del vuoto </a:t>
            </a:r>
            <a:r>
              <a:rPr lang="it-IT" sz="3600" dirty="0" smtClean="0">
                <a:solidFill>
                  <a:srgbClr val="002060"/>
                </a:solidFill>
              </a:rPr>
              <a:t>cosmico, 2,7° K</a:t>
            </a:r>
            <a:r>
              <a:rPr lang="it-IT" sz="3600" dirty="0">
                <a:solidFill>
                  <a:srgbClr val="002060"/>
                </a:solidFill>
              </a:rPr>
              <a:t> </a:t>
            </a:r>
            <a:r>
              <a:rPr lang="it-IT" sz="3600" dirty="0" smtClean="0">
                <a:solidFill>
                  <a:srgbClr val="002060"/>
                </a:solidFill>
              </a:rPr>
              <a:t>(-270,4° C). </a:t>
            </a:r>
            <a:endParaRPr lang="it-IT" sz="3600" dirty="0">
              <a:solidFill>
                <a:srgbClr val="002060"/>
              </a:solidFill>
            </a:endParaRPr>
          </a:p>
          <a:p>
            <a:pPr algn="just">
              <a:defRPr/>
            </a:pPr>
            <a:r>
              <a:rPr lang="it-IT" sz="3600" dirty="0">
                <a:solidFill>
                  <a:srgbClr val="002060"/>
                </a:solidFill>
              </a:rPr>
              <a:t>LHC ha prodotto le prime collisioni a novembre 2009 con un’energia di </a:t>
            </a:r>
            <a:r>
              <a:rPr lang="it-IT" sz="3600" b="1" dirty="0" smtClean="0">
                <a:solidFill>
                  <a:srgbClr val="002060"/>
                </a:solidFill>
              </a:rPr>
              <a:t>2,36·10</a:t>
            </a:r>
            <a:r>
              <a:rPr lang="it-IT" sz="3600" b="1" baseline="30000" dirty="0" smtClean="0">
                <a:solidFill>
                  <a:srgbClr val="002060"/>
                </a:solidFill>
              </a:rPr>
              <a:t>12</a:t>
            </a:r>
            <a:r>
              <a:rPr lang="it-IT" sz="3600" b="1" dirty="0" smtClean="0">
                <a:solidFill>
                  <a:srgbClr val="002060"/>
                </a:solidFill>
              </a:rPr>
              <a:t> eV</a:t>
            </a:r>
            <a:r>
              <a:rPr lang="it-IT" sz="3600" dirty="0" smtClean="0">
                <a:solidFill>
                  <a:srgbClr val="002060"/>
                </a:solidFill>
              </a:rPr>
              <a:t>. </a:t>
            </a:r>
            <a:r>
              <a:rPr lang="it-IT" sz="3600" dirty="0">
                <a:solidFill>
                  <a:srgbClr val="002060"/>
                </a:solidFill>
              </a:rPr>
              <a:t>È previsto a breve il raggiungimento dei </a:t>
            </a:r>
            <a:r>
              <a:rPr lang="it-IT" sz="3600" b="1" dirty="0" smtClean="0">
                <a:solidFill>
                  <a:srgbClr val="002060"/>
                </a:solidFill>
              </a:rPr>
              <a:t>7·10</a:t>
            </a:r>
            <a:r>
              <a:rPr lang="it-IT" sz="3600" b="1" baseline="30000" dirty="0" smtClean="0">
                <a:solidFill>
                  <a:srgbClr val="002060"/>
                </a:solidFill>
              </a:rPr>
              <a:t>12  </a:t>
            </a:r>
            <a:r>
              <a:rPr lang="it-IT" sz="3600" b="1" dirty="0" smtClean="0">
                <a:solidFill>
                  <a:srgbClr val="002060"/>
                </a:solidFill>
              </a:rPr>
              <a:t>eV</a:t>
            </a:r>
            <a:r>
              <a:rPr lang="it-IT" sz="3600" dirty="0" smtClean="0">
                <a:solidFill>
                  <a:srgbClr val="002060"/>
                </a:solidFill>
              </a:rPr>
              <a:t>.</a:t>
            </a:r>
          </a:p>
          <a:p>
            <a:pPr algn="just">
              <a:defRPr/>
            </a:pPr>
            <a:r>
              <a:rPr lang="it-IT" sz="3600" b="1" dirty="0" smtClean="0">
                <a:solidFill>
                  <a:srgbClr val="002060"/>
                </a:solidFill>
              </a:rPr>
              <a:t>10</a:t>
            </a:r>
            <a:r>
              <a:rPr lang="it-IT" sz="3600" b="1" baseline="30000" dirty="0" smtClean="0">
                <a:solidFill>
                  <a:srgbClr val="002060"/>
                </a:solidFill>
              </a:rPr>
              <a:t>12 </a:t>
            </a:r>
            <a:r>
              <a:rPr lang="it-IT" sz="3600" b="1" dirty="0" smtClean="0">
                <a:solidFill>
                  <a:srgbClr val="002060"/>
                </a:solidFill>
              </a:rPr>
              <a:t>eV = 1 000 000 000 000 eV</a:t>
            </a:r>
            <a:endParaRPr lang="it-IT" sz="3600" b="1" dirty="0">
              <a:solidFill>
                <a:srgbClr val="002060"/>
              </a:solidFill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10836275" y="5353050"/>
            <a:ext cx="6929438" cy="103584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it-IT" sz="3600" b="1" dirty="0">
                <a:solidFill>
                  <a:srgbClr val="002060"/>
                </a:solidFill>
              </a:rPr>
              <a:t>LHC</a:t>
            </a:r>
            <a:r>
              <a:rPr lang="it-IT" sz="3600" dirty="0">
                <a:solidFill>
                  <a:srgbClr val="002060"/>
                </a:solidFill>
              </a:rPr>
              <a:t>, Il </a:t>
            </a:r>
            <a:r>
              <a:rPr lang="it-IT" sz="3600" b="1" dirty="0" err="1">
                <a:solidFill>
                  <a:srgbClr val="002060"/>
                </a:solidFill>
              </a:rPr>
              <a:t>L</a:t>
            </a:r>
            <a:r>
              <a:rPr lang="it-IT" sz="3600" dirty="0" err="1">
                <a:solidFill>
                  <a:srgbClr val="002060"/>
                </a:solidFill>
              </a:rPr>
              <a:t>arge</a:t>
            </a:r>
            <a:r>
              <a:rPr lang="it-IT" sz="3600" dirty="0">
                <a:solidFill>
                  <a:srgbClr val="002060"/>
                </a:solidFill>
              </a:rPr>
              <a:t> </a:t>
            </a:r>
            <a:r>
              <a:rPr lang="it-IT" sz="3600" b="1" dirty="0" err="1">
                <a:solidFill>
                  <a:srgbClr val="002060"/>
                </a:solidFill>
              </a:rPr>
              <a:t>H</a:t>
            </a:r>
            <a:r>
              <a:rPr lang="it-IT" sz="3600" dirty="0" err="1">
                <a:solidFill>
                  <a:srgbClr val="002060"/>
                </a:solidFill>
              </a:rPr>
              <a:t>adron</a:t>
            </a:r>
            <a:r>
              <a:rPr lang="it-IT" sz="3600" dirty="0">
                <a:solidFill>
                  <a:srgbClr val="002060"/>
                </a:solidFill>
              </a:rPr>
              <a:t> </a:t>
            </a:r>
            <a:r>
              <a:rPr lang="it-IT" sz="3600" b="1" dirty="0">
                <a:solidFill>
                  <a:srgbClr val="002060"/>
                </a:solidFill>
              </a:rPr>
              <a:t>C</a:t>
            </a:r>
            <a:r>
              <a:rPr lang="it-IT" sz="3600" dirty="0">
                <a:solidFill>
                  <a:srgbClr val="002060"/>
                </a:solidFill>
              </a:rPr>
              <a:t>ollider del </a:t>
            </a:r>
            <a:r>
              <a:rPr lang="it-IT" sz="3600" b="1" dirty="0" smtClean="0">
                <a:solidFill>
                  <a:srgbClr val="002060"/>
                </a:solidFill>
              </a:rPr>
              <a:t>CERN,</a:t>
            </a:r>
            <a:r>
              <a:rPr lang="it-IT" sz="3600" dirty="0" smtClean="0">
                <a:solidFill>
                  <a:srgbClr val="002060"/>
                </a:solidFill>
              </a:rPr>
              <a:t> </a:t>
            </a:r>
            <a:r>
              <a:rPr lang="it-IT" sz="3600" dirty="0">
                <a:solidFill>
                  <a:srgbClr val="002060"/>
                </a:solidFill>
              </a:rPr>
              <a:t>riprodurrà in laboratorio le condizioni dell’Universo poco dopo il </a:t>
            </a:r>
            <a:r>
              <a:rPr lang="it-IT" sz="3600" b="1" dirty="0">
                <a:solidFill>
                  <a:srgbClr val="002060"/>
                </a:solidFill>
              </a:rPr>
              <a:t>Big Bang</a:t>
            </a:r>
            <a:r>
              <a:rPr lang="it-IT" sz="3600" dirty="0">
                <a:solidFill>
                  <a:srgbClr val="002060"/>
                </a:solidFill>
              </a:rPr>
              <a:t> e produrrà, dallo scontro di protoni ad altissima energia, particelle che erano presenti nell’</a:t>
            </a:r>
            <a:r>
              <a:rPr lang="it-IT" sz="3600" b="1" dirty="0">
                <a:solidFill>
                  <a:srgbClr val="002060"/>
                </a:solidFill>
              </a:rPr>
              <a:t>Universo primordiale</a:t>
            </a:r>
            <a:r>
              <a:rPr lang="it-IT" sz="3600" dirty="0">
                <a:solidFill>
                  <a:srgbClr val="002060"/>
                </a:solidFill>
              </a:rPr>
              <a:t>. Gli esperimenti ad LHC cercheranno la presenza di nuove particelle, come il</a:t>
            </a:r>
            <a:r>
              <a:rPr lang="it-IT" sz="3600" b="1" dirty="0">
                <a:solidFill>
                  <a:srgbClr val="002060"/>
                </a:solidFill>
              </a:rPr>
              <a:t> bosone di </a:t>
            </a:r>
            <a:r>
              <a:rPr lang="it-IT" sz="3600" b="1" dirty="0" err="1">
                <a:solidFill>
                  <a:srgbClr val="002060"/>
                </a:solidFill>
              </a:rPr>
              <a:t>Higgs</a:t>
            </a:r>
            <a:r>
              <a:rPr lang="it-IT" sz="3600" dirty="0">
                <a:solidFill>
                  <a:srgbClr val="002060"/>
                </a:solidFill>
              </a:rPr>
              <a:t> o le particelle che costituiscono la </a:t>
            </a:r>
            <a:r>
              <a:rPr lang="it-IT" sz="3600" b="1" dirty="0">
                <a:solidFill>
                  <a:srgbClr val="002060"/>
                </a:solidFill>
              </a:rPr>
              <a:t>materia oscura</a:t>
            </a:r>
            <a:r>
              <a:rPr lang="it-IT" sz="3600" dirty="0">
                <a:solidFill>
                  <a:srgbClr val="002060"/>
                </a:solidFill>
              </a:rPr>
              <a:t>. Si potrà cercare l’esistenza di </a:t>
            </a:r>
            <a:r>
              <a:rPr lang="it-IT" sz="3600" b="1" dirty="0">
                <a:solidFill>
                  <a:srgbClr val="002060"/>
                </a:solidFill>
              </a:rPr>
              <a:t>nuove forze</a:t>
            </a:r>
            <a:r>
              <a:rPr lang="it-IT" sz="3600" dirty="0">
                <a:solidFill>
                  <a:srgbClr val="002060"/>
                </a:solidFill>
              </a:rPr>
              <a:t> e </a:t>
            </a:r>
            <a:r>
              <a:rPr lang="it-IT" sz="3600" b="1" dirty="0">
                <a:solidFill>
                  <a:srgbClr val="002060"/>
                </a:solidFill>
              </a:rPr>
              <a:t>nuove simmetrie</a:t>
            </a:r>
            <a:r>
              <a:rPr lang="it-IT" sz="3600" dirty="0">
                <a:solidFill>
                  <a:srgbClr val="002060"/>
                </a:solidFill>
              </a:rPr>
              <a:t> dell’universo, e la presenza di </a:t>
            </a:r>
            <a:r>
              <a:rPr lang="it-IT" sz="3600" b="1" dirty="0">
                <a:solidFill>
                  <a:srgbClr val="002060"/>
                </a:solidFill>
              </a:rPr>
              <a:t>nuove dimensioni</a:t>
            </a:r>
            <a:r>
              <a:rPr lang="it-IT" sz="3600" dirty="0">
                <a:solidFill>
                  <a:srgbClr val="002060"/>
                </a:solidFill>
              </a:rPr>
              <a:t>, oltre alle tre del nostro spazio tridimensionale.</a:t>
            </a:r>
          </a:p>
        </p:txBody>
      </p:sp>
      <p:sp>
        <p:nvSpPr>
          <p:cNvPr id="60" name="Rectangle 59"/>
          <p:cNvSpPr/>
          <p:nvPr/>
        </p:nvSpPr>
        <p:spPr>
          <a:xfrm>
            <a:off x="10836275" y="16282988"/>
            <a:ext cx="6929438" cy="103584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>
              <a:solidFill>
                <a:srgbClr val="FFFFFF"/>
              </a:solidFill>
            </a:endParaRPr>
          </a:p>
        </p:txBody>
      </p:sp>
      <p:cxnSp>
        <p:nvCxnSpPr>
          <p:cNvPr id="14" name="Connettore 1 13"/>
          <p:cNvCxnSpPr/>
          <p:nvPr/>
        </p:nvCxnSpPr>
        <p:spPr>
          <a:xfrm flipV="1">
            <a:off x="3978275" y="4781550"/>
            <a:ext cx="13287375" cy="0"/>
          </a:xfrm>
          <a:prstGeom prst="line">
            <a:avLst/>
          </a:prstGeom>
          <a:ln w="3175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grpSp>
        <p:nvGrpSpPr>
          <p:cNvPr id="13320" name="Gruppo 50"/>
          <p:cNvGrpSpPr>
            <a:grpSpLocks/>
          </p:cNvGrpSpPr>
          <p:nvPr/>
        </p:nvGrpSpPr>
        <p:grpSpPr bwMode="auto">
          <a:xfrm>
            <a:off x="196850" y="179388"/>
            <a:ext cx="21131213" cy="29891037"/>
            <a:chOff x="120576" y="180000"/>
            <a:chExt cx="21131360" cy="29890800"/>
          </a:xfrm>
        </p:grpSpPr>
        <p:pic>
          <p:nvPicPr>
            <p:cNvPr id="13338" name="Immagine 11" descr="infn-main_09.jpg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7356737" y="180000"/>
              <a:ext cx="3895199" cy="252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339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20576" y="180000"/>
              <a:ext cx="7289396" cy="252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340" name="Picture 5" descr="start-birth-m83.jpg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407252" y="180000"/>
              <a:ext cx="2506219" cy="252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341" name="Picture 6" descr="GC-M4.jpg"/>
            <p:cNvPicPr>
              <a:picLocks noChangeAspect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9907582" y="180000"/>
              <a:ext cx="2520000" cy="252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342" name="Picture 7" descr="Super-Red-star.jpg"/>
            <p:cNvPicPr>
              <a:picLocks noChangeAspect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2407912" y="180000"/>
              <a:ext cx="2520000" cy="252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343" name="Picture 9" descr="NGC-290.jpg"/>
            <p:cNvPicPr>
              <a:picLocks noChangeAspect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4951104" y="180000"/>
              <a:ext cx="2520000" cy="252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344" name="Immagine 11" descr="infn-main_09.jpg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33200" y="27550529"/>
              <a:ext cx="3895199" cy="252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345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3831979" y="27550800"/>
              <a:ext cx="7289396" cy="252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346" name="Picture 16" descr="start-birth-m83.jpg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881976" y="27550529"/>
              <a:ext cx="2506219" cy="252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347" name="Picture 17" descr="GC-M4.jpg"/>
            <p:cNvPicPr>
              <a:picLocks noChangeAspect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387450" y="27550800"/>
              <a:ext cx="2520000" cy="252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348" name="Picture 18" descr="Super-Red-star.jpg"/>
            <p:cNvPicPr>
              <a:picLocks noChangeAspect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8907450" y="27550800"/>
              <a:ext cx="2520000" cy="252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349" name="Picture 19" descr="NGC-290.jpg"/>
            <p:cNvPicPr>
              <a:picLocks noChangeAspect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1327966" y="27550800"/>
              <a:ext cx="2520000" cy="252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350" name="Picture 4" descr="LUNA tot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33200" y="2695079"/>
              <a:ext cx="2520000" cy="18631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351" name="Picture 22" descr="_04A0054b.jpg"/>
            <p:cNvPicPr>
              <a:picLocks noChangeAspect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120576" y="8710567"/>
              <a:ext cx="2520000" cy="3764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352" name="Picture 24" descr="20090601_063b.jpg"/>
            <p:cNvPicPr>
              <a:picLocks noChangeAspect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133200" y="7067493"/>
              <a:ext cx="2520000" cy="16768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353" name="Picture 25" descr="CE0134H.jpg"/>
            <p:cNvPicPr>
              <a:picLocks noChangeAspect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133200" y="13354037"/>
              <a:ext cx="2520000" cy="16867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354" name="Picture 26" descr="LHC-CERN-over.jpg"/>
            <p:cNvPicPr>
              <a:picLocks noChangeAspect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125338" y="4558198"/>
              <a:ext cx="2520000" cy="252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" name="Picture 2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133276" y="14997608"/>
              <a:ext cx="2519381" cy="335912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>
              <a:outerShdw blurRad="63500" dist="38099" dir="2700000" sx="1000" sy="1000" algn="ctr" rotWithShape="0">
                <a:srgbClr val="000000"/>
              </a:outerShdw>
            </a:effectLst>
          </p:spPr>
        </p:pic>
        <p:pic>
          <p:nvPicPr>
            <p:cNvPr id="13356" name="Picture 2" descr="warp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133200" y="18354697"/>
              <a:ext cx="2520000" cy="18902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357" name="Picture 2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133200" y="20212085"/>
              <a:ext cx="2520000" cy="18966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358" name="Picture 3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133200" y="22069473"/>
              <a:ext cx="2520000" cy="10311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359" name="Picture 2" descr="C:\Users\campana\Desktop\PAMELAconTecnico.jpg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133200" y="23069605"/>
              <a:ext cx="2520000" cy="3123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360" name="Picture 2" descr="argo_carpet2"/>
            <p:cNvPicPr>
              <a:picLocks noChangeAspect="1" noChangeArrowheads="1"/>
            </p:cNvPicPr>
            <p:nvPr/>
          </p:nvPicPr>
          <p:blipFill>
            <a:blip r:embed="rId18" cstate="print"/>
            <a:srcRect/>
            <a:stretch>
              <a:fillRect/>
            </a:stretch>
          </p:blipFill>
          <p:spPr bwMode="auto">
            <a:xfrm>
              <a:off x="18550800" y="4710040"/>
              <a:ext cx="2520000" cy="22145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361" name="Picture 16"/>
            <p:cNvPicPr>
              <a:picLocks noChangeAspect="1" noChangeArrowheads="1"/>
            </p:cNvPicPr>
            <p:nvPr/>
          </p:nvPicPr>
          <p:blipFill>
            <a:blip r:embed="rId19" cstate="print"/>
            <a:srcRect/>
            <a:stretch>
              <a:fillRect/>
            </a:stretch>
          </p:blipFill>
          <p:spPr bwMode="auto">
            <a:xfrm>
              <a:off x="18550800" y="6922332"/>
              <a:ext cx="2520000" cy="1931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362" name="Picture 6"/>
            <p:cNvPicPr>
              <a:picLocks noChangeAspect="1" noChangeArrowheads="1"/>
            </p:cNvPicPr>
            <p:nvPr/>
          </p:nvPicPr>
          <p:blipFill>
            <a:blip r:embed="rId20" cstate="print"/>
            <a:srcRect/>
            <a:stretch>
              <a:fillRect/>
            </a:stretch>
          </p:blipFill>
          <p:spPr bwMode="auto">
            <a:xfrm>
              <a:off x="692080" y="26004745"/>
              <a:ext cx="1500198" cy="135114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</p:pic>
        <p:pic>
          <p:nvPicPr>
            <p:cNvPr id="13363" name="Picture 1028" descr="figure1-raw"/>
            <p:cNvPicPr>
              <a:picLocks noChangeAspect="1" noChangeArrowheads="1"/>
            </p:cNvPicPr>
            <p:nvPr/>
          </p:nvPicPr>
          <p:blipFill>
            <a:blip r:embed="rId21" cstate="print"/>
            <a:srcRect/>
            <a:stretch>
              <a:fillRect/>
            </a:stretch>
          </p:blipFill>
          <p:spPr bwMode="auto">
            <a:xfrm>
              <a:off x="18550800" y="2661002"/>
              <a:ext cx="2520000" cy="20490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9" name="Picture 4"/>
            <p:cNvPicPr>
              <a:picLocks noChangeArrowheads="1"/>
            </p:cNvPicPr>
            <p:nvPr/>
          </p:nvPicPr>
          <p:blipFill>
            <a:blip r:embed="rId22" cstate="print"/>
            <a:srcRect/>
            <a:stretch>
              <a:fillRect/>
            </a:stretch>
          </p:blipFill>
          <p:spPr bwMode="auto">
            <a:xfrm>
              <a:off x="18551579" y="16497783"/>
              <a:ext cx="2519381" cy="2714603"/>
            </a:xfrm>
            <a:prstGeom prst="rect">
              <a:avLst/>
            </a:prstGeom>
            <a:noFill/>
            <a:ln w="0">
              <a:noFill/>
              <a:miter lim="800000"/>
              <a:headEnd/>
              <a:tailEnd/>
            </a:ln>
            <a:effectLst>
              <a:outerShdw sx="1000" sy="1000" algn="ctr" rotWithShape="0">
                <a:srgbClr val="808080"/>
              </a:outerShdw>
            </a:effectLst>
          </p:spPr>
        </p:pic>
        <p:pic>
          <p:nvPicPr>
            <p:cNvPr id="13365" name="Picture 3"/>
            <p:cNvPicPr>
              <a:picLocks noChangeAspect="1" noChangeArrowheads="1"/>
            </p:cNvPicPr>
            <p:nvPr/>
          </p:nvPicPr>
          <p:blipFill>
            <a:blip r:embed="rId23" cstate="print"/>
            <a:srcRect/>
            <a:stretch>
              <a:fillRect/>
            </a:stretch>
          </p:blipFill>
          <p:spPr bwMode="auto">
            <a:xfrm>
              <a:off x="18550800" y="8799950"/>
              <a:ext cx="2520000" cy="212519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pic>
          <p:nvPicPr>
            <p:cNvPr id="13366" name="Picture 11" descr="aerial"/>
            <p:cNvPicPr>
              <a:picLocks noChangeAspect="1" noChangeArrowheads="1"/>
            </p:cNvPicPr>
            <p:nvPr/>
          </p:nvPicPr>
          <p:blipFill>
            <a:blip r:embed="rId24" cstate="print"/>
            <a:srcRect/>
            <a:stretch>
              <a:fillRect/>
            </a:stretch>
          </p:blipFill>
          <p:spPr bwMode="auto">
            <a:xfrm>
              <a:off x="18550800" y="14035079"/>
              <a:ext cx="2520000" cy="2478422"/>
            </a:xfrm>
            <a:prstGeom prst="rect">
              <a:avLst/>
            </a:prstGeom>
            <a:solidFill>
              <a:srgbClr val="CCFF99"/>
            </a:solidFill>
            <a:ln w="9525">
              <a:noFill/>
              <a:miter lim="800000"/>
              <a:headEnd/>
              <a:tailEnd/>
            </a:ln>
          </p:spPr>
        </p:pic>
        <p:pic>
          <p:nvPicPr>
            <p:cNvPr id="13367" name="Picture 34" descr="IMG_6982"/>
            <p:cNvPicPr>
              <a:picLocks noChangeAspect="1" noChangeArrowheads="1"/>
            </p:cNvPicPr>
            <p:nvPr/>
          </p:nvPicPr>
          <p:blipFill>
            <a:blip r:embed="rId25" cstate="print"/>
            <a:srcRect/>
            <a:stretch>
              <a:fillRect/>
            </a:stretch>
          </p:blipFill>
          <p:spPr bwMode="auto">
            <a:xfrm>
              <a:off x="18550800" y="19211953"/>
              <a:ext cx="2520000" cy="2180686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</p:pic>
        <p:pic>
          <p:nvPicPr>
            <p:cNvPr id="13368" name="Picture 6" descr="DSC_7807.JPG"/>
            <p:cNvPicPr>
              <a:picLocks noChangeAspect="1"/>
            </p:cNvPicPr>
            <p:nvPr/>
          </p:nvPicPr>
          <p:blipFill>
            <a:blip r:embed="rId26" cstate="print"/>
            <a:srcRect/>
            <a:stretch>
              <a:fillRect/>
            </a:stretch>
          </p:blipFill>
          <p:spPr bwMode="auto">
            <a:xfrm>
              <a:off x="18550800" y="10925145"/>
              <a:ext cx="2520000" cy="3143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369" name="Immagine 47" descr="lancio_2.jpg"/>
            <p:cNvPicPr>
              <a:picLocks noChangeAspect="1"/>
            </p:cNvPicPr>
            <p:nvPr/>
          </p:nvPicPr>
          <p:blipFill>
            <a:blip r:embed="rId27" cstate="print"/>
            <a:srcRect/>
            <a:stretch>
              <a:fillRect/>
            </a:stretch>
          </p:blipFill>
          <p:spPr bwMode="auto">
            <a:xfrm>
              <a:off x="18551580" y="21355093"/>
              <a:ext cx="2514069" cy="34290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370" name="Picture 8"/>
            <p:cNvPicPr>
              <a:picLocks noChangeAspect="1" noChangeArrowheads="1"/>
            </p:cNvPicPr>
            <p:nvPr/>
          </p:nvPicPr>
          <p:blipFill>
            <a:blip r:embed="rId28" cstate="print"/>
            <a:srcRect/>
            <a:stretch>
              <a:fillRect/>
            </a:stretch>
          </p:blipFill>
          <p:spPr bwMode="auto">
            <a:xfrm>
              <a:off x="18551579" y="24784117"/>
              <a:ext cx="2520000" cy="2169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371" name="Picture 4" descr="circe1.jpg"/>
            <p:cNvPicPr>
              <a:picLocks noChangeAspect="1"/>
            </p:cNvPicPr>
            <p:nvPr/>
          </p:nvPicPr>
          <p:blipFill>
            <a:blip r:embed="rId29" cstate="print"/>
            <a:srcRect/>
            <a:stretch>
              <a:fillRect/>
            </a:stretch>
          </p:blipFill>
          <p:spPr bwMode="auto">
            <a:xfrm>
              <a:off x="133200" y="12357757"/>
              <a:ext cx="2520000" cy="9962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3321" name="Picture 45"/>
          <p:cNvPicPr>
            <a:picLocks noChangeAspect="1" noChangeArrowheads="1"/>
          </p:cNvPicPr>
          <p:nvPr/>
        </p:nvPicPr>
        <p:blipFill>
          <a:blip r:embed="rId30" cstate="print"/>
          <a:srcRect/>
          <a:stretch>
            <a:fillRect/>
          </a:stretch>
        </p:blipFill>
        <p:spPr bwMode="auto">
          <a:xfrm>
            <a:off x="10882313" y="21836063"/>
            <a:ext cx="6837362" cy="475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2" name="Picture 46"/>
          <p:cNvPicPr>
            <a:picLocks noChangeAspect="1" noChangeArrowheads="1"/>
          </p:cNvPicPr>
          <p:nvPr/>
        </p:nvPicPr>
        <p:blipFill>
          <a:blip r:embed="rId31" cstate="print"/>
          <a:srcRect/>
          <a:stretch>
            <a:fillRect/>
          </a:stretch>
        </p:blipFill>
        <p:spPr bwMode="auto">
          <a:xfrm>
            <a:off x="3452813" y="11036300"/>
            <a:ext cx="6837362" cy="4608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3" name="Picture 52"/>
          <p:cNvPicPr>
            <a:picLocks noChangeAspect="1" noChangeArrowheads="1"/>
          </p:cNvPicPr>
          <p:nvPr/>
        </p:nvPicPr>
        <p:blipFill>
          <a:blip r:embed="rId32" cstate="print"/>
          <a:srcRect/>
          <a:stretch>
            <a:fillRect/>
          </a:stretch>
        </p:blipFill>
        <p:spPr bwMode="auto">
          <a:xfrm>
            <a:off x="10882313" y="16325850"/>
            <a:ext cx="6837362" cy="515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4" name="Picture 53"/>
          <p:cNvPicPr>
            <a:picLocks noChangeAspect="1" noChangeArrowheads="1"/>
          </p:cNvPicPr>
          <p:nvPr/>
        </p:nvPicPr>
        <p:blipFill>
          <a:blip r:embed="rId33" cstate="print"/>
          <a:srcRect/>
          <a:stretch>
            <a:fillRect/>
          </a:stretch>
        </p:blipFill>
        <p:spPr bwMode="auto">
          <a:xfrm>
            <a:off x="3452813" y="5387975"/>
            <a:ext cx="6837362" cy="463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25" name="Text Box 54"/>
          <p:cNvSpPr txBox="1">
            <a:spLocks noChangeArrowheads="1"/>
          </p:cNvSpPr>
          <p:nvPr/>
        </p:nvSpPr>
        <p:spPr bwMode="auto">
          <a:xfrm>
            <a:off x="5219700" y="9251950"/>
            <a:ext cx="5794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400" b="1"/>
              <a:t>CMS</a:t>
            </a:r>
          </a:p>
        </p:txBody>
      </p:sp>
      <p:sp>
        <p:nvSpPr>
          <p:cNvPr id="13326" name="Text Box 55"/>
          <p:cNvSpPr txBox="1">
            <a:spLocks noChangeArrowheads="1"/>
          </p:cNvSpPr>
          <p:nvPr/>
        </p:nvSpPr>
        <p:spPr bwMode="auto">
          <a:xfrm>
            <a:off x="6948488" y="8027988"/>
            <a:ext cx="61753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400" b="1"/>
              <a:t>Atlas</a:t>
            </a:r>
          </a:p>
        </p:txBody>
      </p:sp>
      <p:sp>
        <p:nvSpPr>
          <p:cNvPr id="13327" name="Text Box 56"/>
          <p:cNvSpPr txBox="1">
            <a:spLocks noChangeArrowheads="1"/>
          </p:cNvSpPr>
          <p:nvPr/>
        </p:nvSpPr>
        <p:spPr bwMode="auto">
          <a:xfrm>
            <a:off x="7885113" y="8442325"/>
            <a:ext cx="6080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400" b="1"/>
              <a:t>Alice</a:t>
            </a:r>
          </a:p>
        </p:txBody>
      </p:sp>
      <p:sp>
        <p:nvSpPr>
          <p:cNvPr id="13328" name="Text Box 57"/>
          <p:cNvSpPr txBox="1">
            <a:spLocks noChangeArrowheads="1"/>
          </p:cNvSpPr>
          <p:nvPr/>
        </p:nvSpPr>
        <p:spPr bwMode="auto">
          <a:xfrm>
            <a:off x="5940425" y="8172450"/>
            <a:ext cx="6969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400" b="1"/>
              <a:t>LHC-</a:t>
            </a:r>
            <a:r>
              <a:rPr lang="en-US" sz="1400" b="1" i="1">
                <a:latin typeface="Times New Roman" pitchFamily="18" charset="0"/>
              </a:rPr>
              <a:t>b</a:t>
            </a:r>
          </a:p>
        </p:txBody>
      </p:sp>
      <p:sp>
        <p:nvSpPr>
          <p:cNvPr id="13329" name="Text Box 58"/>
          <p:cNvSpPr txBox="1">
            <a:spLocks noChangeArrowheads="1"/>
          </p:cNvSpPr>
          <p:nvPr/>
        </p:nvSpPr>
        <p:spPr bwMode="auto">
          <a:xfrm>
            <a:off x="5508625" y="6138863"/>
            <a:ext cx="8445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400" b="1"/>
              <a:t>Ginevra</a:t>
            </a:r>
          </a:p>
        </p:txBody>
      </p:sp>
      <p:sp>
        <p:nvSpPr>
          <p:cNvPr id="13330" name="Text Box 61"/>
          <p:cNvSpPr txBox="1">
            <a:spLocks noChangeArrowheads="1"/>
          </p:cNvSpPr>
          <p:nvPr/>
        </p:nvSpPr>
        <p:spPr bwMode="auto">
          <a:xfrm>
            <a:off x="7308850" y="6227763"/>
            <a:ext cx="6889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400" b="1"/>
              <a:t>CERN</a:t>
            </a:r>
          </a:p>
        </p:txBody>
      </p:sp>
      <p:sp>
        <p:nvSpPr>
          <p:cNvPr id="13331" name="Text Box 73"/>
          <p:cNvSpPr txBox="1">
            <a:spLocks noChangeArrowheads="1"/>
          </p:cNvSpPr>
          <p:nvPr/>
        </p:nvSpPr>
        <p:spPr bwMode="auto">
          <a:xfrm>
            <a:off x="10979150" y="16435388"/>
            <a:ext cx="4899025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/>
            <a:r>
              <a:rPr lang="en-US" sz="2800">
                <a:solidFill>
                  <a:schemeClr val="bg1"/>
                </a:solidFill>
              </a:rPr>
              <a:t>Un magnete superconduttore </a:t>
            </a:r>
            <a:br>
              <a:rPr lang="en-US" sz="2800">
                <a:solidFill>
                  <a:schemeClr val="bg1"/>
                </a:solidFill>
              </a:rPr>
            </a:br>
            <a:r>
              <a:rPr lang="en-US" sz="2800">
                <a:solidFill>
                  <a:schemeClr val="bg1"/>
                </a:solidFill>
              </a:rPr>
              <a:t>di LHC</a:t>
            </a:r>
          </a:p>
        </p:txBody>
      </p:sp>
      <p:sp>
        <p:nvSpPr>
          <p:cNvPr id="13332" name="Text Box 74"/>
          <p:cNvSpPr txBox="1">
            <a:spLocks noChangeArrowheads="1"/>
          </p:cNvSpPr>
          <p:nvPr/>
        </p:nvSpPr>
        <p:spPr bwMode="auto">
          <a:xfrm>
            <a:off x="10979150" y="21971000"/>
            <a:ext cx="43434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/>
            <a:r>
              <a:rPr lang="en-US" sz="2800"/>
              <a:t>La sala di controllo di LHC</a:t>
            </a:r>
          </a:p>
        </p:txBody>
      </p:sp>
      <p:sp>
        <p:nvSpPr>
          <p:cNvPr id="13333" name="Rectangle 74"/>
          <p:cNvSpPr>
            <a:spLocks noChangeArrowheads="1"/>
          </p:cNvSpPr>
          <p:nvPr/>
        </p:nvSpPr>
        <p:spPr bwMode="auto">
          <a:xfrm>
            <a:off x="6157913" y="6931025"/>
            <a:ext cx="431800" cy="287338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13334" name="Rectangle 75"/>
          <p:cNvSpPr>
            <a:spLocks noChangeArrowheads="1"/>
          </p:cNvSpPr>
          <p:nvPr/>
        </p:nvSpPr>
        <p:spPr bwMode="auto">
          <a:xfrm>
            <a:off x="6157913" y="6931025"/>
            <a:ext cx="142875" cy="287338"/>
          </a:xfrm>
          <a:prstGeom prst="rect">
            <a:avLst/>
          </a:prstGeom>
          <a:solidFill>
            <a:schemeClr val="hlink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13335" name="Rectangle 76"/>
          <p:cNvSpPr>
            <a:spLocks noChangeArrowheads="1"/>
          </p:cNvSpPr>
          <p:nvPr/>
        </p:nvSpPr>
        <p:spPr bwMode="auto">
          <a:xfrm>
            <a:off x="6445250" y="6931025"/>
            <a:ext cx="142875" cy="287338"/>
          </a:xfrm>
          <a:prstGeom prst="rect">
            <a:avLst/>
          </a:prstGeom>
          <a:solidFill>
            <a:srgbClr val="FF0000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13336" name="Rectangle 77"/>
          <p:cNvSpPr>
            <a:spLocks noChangeArrowheads="1"/>
          </p:cNvSpPr>
          <p:nvPr/>
        </p:nvSpPr>
        <p:spPr bwMode="auto">
          <a:xfrm>
            <a:off x="4572000" y="6210300"/>
            <a:ext cx="431800" cy="287338"/>
          </a:xfrm>
          <a:prstGeom prst="rect">
            <a:avLst/>
          </a:prstGeom>
          <a:solidFill>
            <a:srgbClr val="FF0000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13337" name="AutoShape 78"/>
          <p:cNvSpPr>
            <a:spLocks noChangeArrowheads="1"/>
          </p:cNvSpPr>
          <p:nvPr/>
        </p:nvSpPr>
        <p:spPr bwMode="auto">
          <a:xfrm>
            <a:off x="4679950" y="6245225"/>
            <a:ext cx="215900" cy="215900"/>
          </a:xfrm>
          <a:prstGeom prst="plus">
            <a:avLst>
              <a:gd name="adj" fmla="val 29412"/>
            </a:avLst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14"/>
          <p:cNvSpPr/>
          <p:nvPr/>
        </p:nvSpPr>
        <p:spPr>
          <a:xfrm>
            <a:off x="3049588" y="3067050"/>
            <a:ext cx="15073312" cy="24003000"/>
          </a:xfrm>
          <a:prstGeom prst="rect">
            <a:avLst/>
          </a:prstGeom>
          <a:ln w="508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defTabSz="2952323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38" name="Rectangle 3"/>
          <p:cNvSpPr>
            <a:spLocks noChangeArrowheads="1"/>
          </p:cNvSpPr>
          <p:nvPr/>
        </p:nvSpPr>
        <p:spPr bwMode="auto">
          <a:xfrm>
            <a:off x="3121025" y="3209925"/>
            <a:ext cx="15001875" cy="150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it-IT" sz="8000" b="1" cap="small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Gli esperimenti ATLAS e CMS</a:t>
            </a:r>
            <a:endParaRPr lang="it-IT" sz="8000" b="1" cap="small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3406775" y="5353050"/>
            <a:ext cx="6929438" cy="103584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>
                <a:solidFill>
                  <a:srgbClr val="FFFFFF"/>
                </a:solidFill>
              </a:rPr>
              <a:t>L’esperimento ATLAS</a:t>
            </a:r>
          </a:p>
        </p:txBody>
      </p:sp>
      <p:sp>
        <p:nvSpPr>
          <p:cNvPr id="58" name="Rectangle 57"/>
          <p:cNvSpPr/>
          <p:nvPr/>
        </p:nvSpPr>
        <p:spPr>
          <a:xfrm>
            <a:off x="3406775" y="16282988"/>
            <a:ext cx="6929438" cy="10358437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/>
            <a:r>
              <a:rPr lang="it-IT" sz="3600" dirty="0">
                <a:solidFill>
                  <a:srgbClr val="002060"/>
                </a:solidFill>
              </a:rPr>
              <a:t>ATLAS e CMS sono collaborazioni internazionali con più di </a:t>
            </a:r>
            <a:r>
              <a:rPr lang="it-IT" sz="3600" b="1" dirty="0">
                <a:solidFill>
                  <a:srgbClr val="002060"/>
                </a:solidFill>
              </a:rPr>
              <a:t>2500 </a:t>
            </a:r>
            <a:r>
              <a:rPr lang="it-IT" sz="3600" b="1" dirty="0" smtClean="0">
                <a:solidFill>
                  <a:srgbClr val="002060"/>
                </a:solidFill>
              </a:rPr>
              <a:t>scienziati</a:t>
            </a:r>
            <a:r>
              <a:rPr lang="it-IT" sz="3600" dirty="0" smtClean="0">
                <a:solidFill>
                  <a:srgbClr val="002060"/>
                </a:solidFill>
              </a:rPr>
              <a:t> provenienti da decine di paesi diversi e hanno richiesto oltre dieci anni per la loro costruzione.</a:t>
            </a:r>
            <a:endParaRPr lang="it-IT" sz="3600" dirty="0">
              <a:solidFill>
                <a:srgbClr val="002060"/>
              </a:solidFill>
            </a:endParaRPr>
          </a:p>
          <a:p>
            <a:pPr algn="just"/>
            <a:endParaRPr lang="it-IT" sz="3600" b="1" dirty="0">
              <a:solidFill>
                <a:srgbClr val="002060"/>
              </a:solidFill>
            </a:endParaRPr>
          </a:p>
          <a:p>
            <a:pPr algn="just"/>
            <a:r>
              <a:rPr lang="it-IT" sz="3600" dirty="0">
                <a:solidFill>
                  <a:srgbClr val="002060"/>
                </a:solidFill>
              </a:rPr>
              <a:t>Alti quanto un </a:t>
            </a:r>
            <a:r>
              <a:rPr lang="it-IT" sz="3600" b="1" dirty="0">
                <a:solidFill>
                  <a:srgbClr val="002060"/>
                </a:solidFill>
              </a:rPr>
              <a:t>palazzo di 6 piani</a:t>
            </a:r>
            <a:r>
              <a:rPr lang="it-IT" sz="3600" dirty="0">
                <a:solidFill>
                  <a:srgbClr val="002060"/>
                </a:solidFill>
              </a:rPr>
              <a:t>, lunghi quanto </a:t>
            </a:r>
            <a:r>
              <a:rPr lang="it-IT" sz="3600" b="1" dirty="0">
                <a:solidFill>
                  <a:srgbClr val="002060"/>
                </a:solidFill>
              </a:rPr>
              <a:t>tre treni ad Alta Velocità</a:t>
            </a:r>
            <a:r>
              <a:rPr lang="it-IT" sz="3600" dirty="0">
                <a:solidFill>
                  <a:srgbClr val="002060"/>
                </a:solidFill>
              </a:rPr>
              <a:t>, pesano ognuno più della </a:t>
            </a:r>
            <a:r>
              <a:rPr lang="it-IT" sz="3600" b="1" dirty="0">
                <a:solidFill>
                  <a:srgbClr val="002060"/>
                </a:solidFill>
              </a:rPr>
              <a:t>Torre Eiffel</a:t>
            </a:r>
            <a:r>
              <a:rPr lang="it-IT" sz="3600" dirty="0">
                <a:solidFill>
                  <a:srgbClr val="002060"/>
                </a:solidFill>
              </a:rPr>
              <a:t>. Usano campi magnetici fino a </a:t>
            </a:r>
            <a:r>
              <a:rPr lang="it-IT" sz="3600" b="1" dirty="0" smtClean="0">
                <a:solidFill>
                  <a:srgbClr val="002060"/>
                </a:solidFill>
              </a:rPr>
              <a:t>100 000 </a:t>
            </a:r>
            <a:r>
              <a:rPr lang="it-IT" sz="3600" b="1" dirty="0">
                <a:solidFill>
                  <a:srgbClr val="002060"/>
                </a:solidFill>
              </a:rPr>
              <a:t>volte più intensi del campo magnetico terrestre</a:t>
            </a:r>
            <a:r>
              <a:rPr lang="it-IT" sz="3600" dirty="0">
                <a:solidFill>
                  <a:srgbClr val="002060"/>
                </a:solidFill>
              </a:rPr>
              <a:t>.</a:t>
            </a:r>
          </a:p>
          <a:p>
            <a:pPr algn="just"/>
            <a:endParaRPr lang="it-IT" sz="3600" dirty="0">
              <a:solidFill>
                <a:srgbClr val="002060"/>
              </a:solidFill>
            </a:endParaRPr>
          </a:p>
          <a:p>
            <a:pPr algn="just"/>
            <a:r>
              <a:rPr lang="it-IT" sz="3600" b="1" dirty="0">
                <a:solidFill>
                  <a:srgbClr val="002060"/>
                </a:solidFill>
              </a:rPr>
              <a:t>Fisici napoletani</a:t>
            </a:r>
            <a:r>
              <a:rPr lang="it-IT" sz="3600" dirty="0">
                <a:solidFill>
                  <a:srgbClr val="002060"/>
                </a:solidFill>
              </a:rPr>
              <a:t> hanno lavorato alla costruzione degli esperimenti e partecipano ora all’analisi dei dati.</a:t>
            </a:r>
          </a:p>
        </p:txBody>
      </p:sp>
      <p:sp>
        <p:nvSpPr>
          <p:cNvPr id="59" name="Rectangle 58"/>
          <p:cNvSpPr/>
          <p:nvPr/>
        </p:nvSpPr>
        <p:spPr>
          <a:xfrm>
            <a:off x="10836275" y="5353050"/>
            <a:ext cx="6929438" cy="103584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it-IT" sz="3600" b="1" dirty="0">
                <a:solidFill>
                  <a:srgbClr val="002060"/>
                </a:solidFill>
              </a:rPr>
              <a:t>ATLAS</a:t>
            </a:r>
            <a:r>
              <a:rPr lang="it-IT" sz="3600" dirty="0">
                <a:solidFill>
                  <a:srgbClr val="002060"/>
                </a:solidFill>
              </a:rPr>
              <a:t> e </a:t>
            </a:r>
            <a:r>
              <a:rPr lang="it-IT" sz="3600" b="1" dirty="0">
                <a:solidFill>
                  <a:srgbClr val="002060"/>
                </a:solidFill>
              </a:rPr>
              <a:t>CMS</a:t>
            </a:r>
            <a:r>
              <a:rPr lang="it-IT" sz="3600" dirty="0">
                <a:solidFill>
                  <a:srgbClr val="002060"/>
                </a:solidFill>
              </a:rPr>
              <a:t> sono i due più grandi esperimenti ad LHC. Studiano le collisioni di LHC come grandi fotocamere digitali tridimensionali da centinaia di “mega-pixel” costituite da migliaia di rivelatori ad altissima tecnologia.</a:t>
            </a:r>
          </a:p>
          <a:p>
            <a:pPr algn="just">
              <a:defRPr/>
            </a:pPr>
            <a:endParaRPr lang="it-IT" sz="3600" dirty="0">
              <a:solidFill>
                <a:srgbClr val="002060"/>
              </a:solidFill>
            </a:endParaRPr>
          </a:p>
          <a:p>
            <a:pPr algn="just">
              <a:defRPr/>
            </a:pPr>
            <a:r>
              <a:rPr lang="it-IT" sz="3600" dirty="0">
                <a:solidFill>
                  <a:srgbClr val="002060"/>
                </a:solidFill>
              </a:rPr>
              <a:t>Ricostruiscono le particelle prodotte dalle collisioni dei protoni accelerati da LHC cercando la presenza di </a:t>
            </a:r>
            <a:r>
              <a:rPr lang="it-IT" sz="3600" b="1" dirty="0">
                <a:solidFill>
                  <a:srgbClr val="002060"/>
                </a:solidFill>
              </a:rPr>
              <a:t>nuove particelle</a:t>
            </a:r>
            <a:r>
              <a:rPr lang="it-IT" sz="3600" dirty="0">
                <a:solidFill>
                  <a:srgbClr val="002060"/>
                </a:solidFill>
              </a:rPr>
              <a:t>.</a:t>
            </a:r>
          </a:p>
          <a:p>
            <a:pPr algn="just">
              <a:defRPr/>
            </a:pPr>
            <a:endParaRPr lang="it-IT" sz="3600" dirty="0">
              <a:solidFill>
                <a:srgbClr val="002060"/>
              </a:solidFill>
            </a:endParaRPr>
          </a:p>
          <a:p>
            <a:pPr algn="just">
              <a:defRPr/>
            </a:pPr>
            <a:r>
              <a:rPr lang="it-IT" sz="3600" dirty="0">
                <a:solidFill>
                  <a:srgbClr val="002060"/>
                </a:solidFill>
              </a:rPr>
              <a:t>I dati acquisiti ogni anno occupano decine di migliaia di </a:t>
            </a:r>
            <a:r>
              <a:rPr lang="it-IT" sz="3600" dirty="0" smtClean="0">
                <a:solidFill>
                  <a:srgbClr val="002060"/>
                </a:solidFill>
              </a:rPr>
              <a:t>Tera-bytes (10</a:t>
            </a:r>
            <a:r>
              <a:rPr lang="it-IT" sz="3600" baseline="30000" dirty="0" smtClean="0">
                <a:solidFill>
                  <a:srgbClr val="002060"/>
                </a:solidFill>
              </a:rPr>
              <a:t>12</a:t>
            </a:r>
            <a:r>
              <a:rPr lang="it-IT" sz="3600" dirty="0" smtClean="0">
                <a:solidFill>
                  <a:srgbClr val="002060"/>
                </a:solidFill>
              </a:rPr>
              <a:t> bytes) </a:t>
            </a:r>
            <a:r>
              <a:rPr lang="it-IT" sz="3600" dirty="0">
                <a:solidFill>
                  <a:srgbClr val="002060"/>
                </a:solidFill>
              </a:rPr>
              <a:t>e saranno distribuiti a livello mondiale per essere analizzati con la tecnologia </a:t>
            </a:r>
            <a:r>
              <a:rPr lang="it-IT" sz="3600" b="1" dirty="0">
                <a:solidFill>
                  <a:srgbClr val="002060"/>
                </a:solidFill>
              </a:rPr>
              <a:t>GRID</a:t>
            </a:r>
            <a:r>
              <a:rPr lang="it-IT" sz="3600" dirty="0">
                <a:solidFill>
                  <a:srgbClr val="002060"/>
                </a:solidFill>
              </a:rPr>
              <a:t>.</a:t>
            </a:r>
          </a:p>
        </p:txBody>
      </p:sp>
      <p:sp>
        <p:nvSpPr>
          <p:cNvPr id="60" name="Rectangle 59"/>
          <p:cNvSpPr/>
          <p:nvPr/>
        </p:nvSpPr>
        <p:spPr>
          <a:xfrm>
            <a:off x="10836275" y="16282988"/>
            <a:ext cx="6929438" cy="103584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>
                <a:solidFill>
                  <a:srgbClr val="FFFFFF"/>
                </a:solidFill>
              </a:rPr>
              <a:t>L’esperimento CMS</a:t>
            </a:r>
          </a:p>
        </p:txBody>
      </p:sp>
      <p:cxnSp>
        <p:nvCxnSpPr>
          <p:cNvPr id="14" name="Connettore 1 13"/>
          <p:cNvCxnSpPr/>
          <p:nvPr/>
        </p:nvCxnSpPr>
        <p:spPr>
          <a:xfrm flipV="1">
            <a:off x="3978275" y="4781550"/>
            <a:ext cx="13287375" cy="0"/>
          </a:xfrm>
          <a:prstGeom prst="line">
            <a:avLst/>
          </a:prstGeom>
          <a:ln w="3175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grpSp>
        <p:nvGrpSpPr>
          <p:cNvPr id="14344" name="Gruppo 50"/>
          <p:cNvGrpSpPr>
            <a:grpSpLocks/>
          </p:cNvGrpSpPr>
          <p:nvPr/>
        </p:nvGrpSpPr>
        <p:grpSpPr bwMode="auto">
          <a:xfrm>
            <a:off x="196850" y="179388"/>
            <a:ext cx="21131213" cy="29891037"/>
            <a:chOff x="120576" y="180000"/>
            <a:chExt cx="21131360" cy="29890800"/>
          </a:xfrm>
        </p:grpSpPr>
        <p:pic>
          <p:nvPicPr>
            <p:cNvPr id="14349" name="Immagine 11" descr="infn-main_09.jpg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7356737" y="180000"/>
              <a:ext cx="3895199" cy="252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50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20576" y="180000"/>
              <a:ext cx="7289396" cy="252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51" name="Picture 5" descr="start-birth-m83.jpg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407252" y="180000"/>
              <a:ext cx="2506219" cy="252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52" name="Picture 6" descr="GC-M4.jpg"/>
            <p:cNvPicPr>
              <a:picLocks noChangeAspect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9907582" y="180000"/>
              <a:ext cx="2520000" cy="252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53" name="Picture 7" descr="Super-Red-star.jpg"/>
            <p:cNvPicPr>
              <a:picLocks noChangeAspect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2407912" y="180000"/>
              <a:ext cx="2520000" cy="252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54" name="Picture 9" descr="NGC-290.jpg"/>
            <p:cNvPicPr>
              <a:picLocks noChangeAspect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4951104" y="180000"/>
              <a:ext cx="2520000" cy="252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55" name="Immagine 11" descr="infn-main_09.jpg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33200" y="27550529"/>
              <a:ext cx="3895199" cy="252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56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3831979" y="27550800"/>
              <a:ext cx="7289396" cy="252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57" name="Picture 16" descr="start-birth-m83.jpg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881976" y="27550529"/>
              <a:ext cx="2506219" cy="252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58" name="Picture 17" descr="GC-M4.jpg"/>
            <p:cNvPicPr>
              <a:picLocks noChangeAspect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387450" y="27550800"/>
              <a:ext cx="2520000" cy="252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59" name="Picture 18" descr="Super-Red-star.jpg"/>
            <p:cNvPicPr>
              <a:picLocks noChangeAspect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8907450" y="27550800"/>
              <a:ext cx="2520000" cy="252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60" name="Picture 19" descr="NGC-290.jpg"/>
            <p:cNvPicPr>
              <a:picLocks noChangeAspect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1327966" y="27550800"/>
              <a:ext cx="2520000" cy="252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61" name="Picture 4" descr="LUNA tot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33200" y="2695079"/>
              <a:ext cx="2520000" cy="18631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62" name="Picture 22" descr="_04A0054b.jpg"/>
            <p:cNvPicPr>
              <a:picLocks noChangeAspect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120576" y="8710567"/>
              <a:ext cx="2520000" cy="3764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63" name="Picture 24" descr="20090601_063b.jpg"/>
            <p:cNvPicPr>
              <a:picLocks noChangeAspect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133200" y="7067493"/>
              <a:ext cx="2520000" cy="16768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64" name="Picture 25" descr="CE0134H.jpg"/>
            <p:cNvPicPr>
              <a:picLocks noChangeAspect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133200" y="13354037"/>
              <a:ext cx="2520000" cy="16867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65" name="Picture 26" descr="LHC-CERN-over.jpg"/>
            <p:cNvPicPr>
              <a:picLocks noChangeAspect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125338" y="4558198"/>
              <a:ext cx="2520000" cy="252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" name="Picture 2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133276" y="14997608"/>
              <a:ext cx="2519381" cy="335912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>
              <a:outerShdw blurRad="63500" dist="38099" dir="2700000" sx="1000" sy="1000" algn="ctr" rotWithShape="0">
                <a:srgbClr val="000000"/>
              </a:outerShdw>
            </a:effectLst>
          </p:spPr>
        </p:pic>
        <p:pic>
          <p:nvPicPr>
            <p:cNvPr id="14367" name="Picture 2" descr="warp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133200" y="18354697"/>
              <a:ext cx="2520000" cy="18902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68" name="Picture 2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133200" y="20212085"/>
              <a:ext cx="2520000" cy="18966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69" name="Picture 3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133200" y="22069473"/>
              <a:ext cx="2520000" cy="10311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70" name="Picture 2" descr="C:\Users\campana\Desktop\PAMELAconTecnico.jpg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133200" y="23069605"/>
              <a:ext cx="2520000" cy="3123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71" name="Picture 2" descr="argo_carpet2"/>
            <p:cNvPicPr>
              <a:picLocks noChangeAspect="1" noChangeArrowheads="1"/>
            </p:cNvPicPr>
            <p:nvPr/>
          </p:nvPicPr>
          <p:blipFill>
            <a:blip r:embed="rId18" cstate="print"/>
            <a:srcRect/>
            <a:stretch>
              <a:fillRect/>
            </a:stretch>
          </p:blipFill>
          <p:spPr bwMode="auto">
            <a:xfrm>
              <a:off x="18550800" y="4710040"/>
              <a:ext cx="2520000" cy="22145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72" name="Picture 16"/>
            <p:cNvPicPr>
              <a:picLocks noChangeAspect="1" noChangeArrowheads="1"/>
            </p:cNvPicPr>
            <p:nvPr/>
          </p:nvPicPr>
          <p:blipFill>
            <a:blip r:embed="rId19" cstate="print"/>
            <a:srcRect/>
            <a:stretch>
              <a:fillRect/>
            </a:stretch>
          </p:blipFill>
          <p:spPr bwMode="auto">
            <a:xfrm>
              <a:off x="18550800" y="6922332"/>
              <a:ext cx="2520000" cy="1931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73" name="Picture 6"/>
            <p:cNvPicPr>
              <a:picLocks noChangeAspect="1" noChangeArrowheads="1"/>
            </p:cNvPicPr>
            <p:nvPr/>
          </p:nvPicPr>
          <p:blipFill>
            <a:blip r:embed="rId20" cstate="print"/>
            <a:srcRect/>
            <a:stretch>
              <a:fillRect/>
            </a:stretch>
          </p:blipFill>
          <p:spPr bwMode="auto">
            <a:xfrm>
              <a:off x="692080" y="26004745"/>
              <a:ext cx="1500198" cy="135114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</p:pic>
        <p:pic>
          <p:nvPicPr>
            <p:cNvPr id="14374" name="Picture 1028" descr="figure1-raw"/>
            <p:cNvPicPr>
              <a:picLocks noChangeAspect="1" noChangeArrowheads="1"/>
            </p:cNvPicPr>
            <p:nvPr/>
          </p:nvPicPr>
          <p:blipFill>
            <a:blip r:embed="rId21" cstate="print"/>
            <a:srcRect/>
            <a:stretch>
              <a:fillRect/>
            </a:stretch>
          </p:blipFill>
          <p:spPr bwMode="auto">
            <a:xfrm>
              <a:off x="18550800" y="2661002"/>
              <a:ext cx="2520000" cy="20490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9" name="Picture 4"/>
            <p:cNvPicPr>
              <a:picLocks noChangeArrowheads="1"/>
            </p:cNvPicPr>
            <p:nvPr/>
          </p:nvPicPr>
          <p:blipFill>
            <a:blip r:embed="rId22" cstate="print"/>
            <a:srcRect/>
            <a:stretch>
              <a:fillRect/>
            </a:stretch>
          </p:blipFill>
          <p:spPr bwMode="auto">
            <a:xfrm>
              <a:off x="18551579" y="16497783"/>
              <a:ext cx="2519381" cy="2714603"/>
            </a:xfrm>
            <a:prstGeom prst="rect">
              <a:avLst/>
            </a:prstGeom>
            <a:noFill/>
            <a:ln w="0">
              <a:noFill/>
              <a:miter lim="800000"/>
              <a:headEnd/>
              <a:tailEnd/>
            </a:ln>
            <a:effectLst>
              <a:outerShdw sx="1000" sy="1000" algn="ctr" rotWithShape="0">
                <a:srgbClr val="808080"/>
              </a:outerShdw>
            </a:effectLst>
          </p:spPr>
        </p:pic>
        <p:pic>
          <p:nvPicPr>
            <p:cNvPr id="14376" name="Picture 3"/>
            <p:cNvPicPr>
              <a:picLocks noChangeAspect="1" noChangeArrowheads="1"/>
            </p:cNvPicPr>
            <p:nvPr/>
          </p:nvPicPr>
          <p:blipFill>
            <a:blip r:embed="rId23" cstate="print"/>
            <a:srcRect/>
            <a:stretch>
              <a:fillRect/>
            </a:stretch>
          </p:blipFill>
          <p:spPr bwMode="auto">
            <a:xfrm>
              <a:off x="18550800" y="8799950"/>
              <a:ext cx="2520000" cy="212519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pic>
          <p:nvPicPr>
            <p:cNvPr id="14377" name="Picture 11" descr="aerial"/>
            <p:cNvPicPr>
              <a:picLocks noChangeAspect="1" noChangeArrowheads="1"/>
            </p:cNvPicPr>
            <p:nvPr/>
          </p:nvPicPr>
          <p:blipFill>
            <a:blip r:embed="rId24" cstate="print"/>
            <a:srcRect/>
            <a:stretch>
              <a:fillRect/>
            </a:stretch>
          </p:blipFill>
          <p:spPr bwMode="auto">
            <a:xfrm>
              <a:off x="18550800" y="14035079"/>
              <a:ext cx="2520000" cy="2478422"/>
            </a:xfrm>
            <a:prstGeom prst="rect">
              <a:avLst/>
            </a:prstGeom>
            <a:solidFill>
              <a:srgbClr val="CCFF99"/>
            </a:solidFill>
            <a:ln w="9525">
              <a:noFill/>
              <a:miter lim="800000"/>
              <a:headEnd/>
              <a:tailEnd/>
            </a:ln>
          </p:spPr>
        </p:pic>
        <p:pic>
          <p:nvPicPr>
            <p:cNvPr id="14378" name="Picture 34" descr="IMG_6982"/>
            <p:cNvPicPr>
              <a:picLocks noChangeAspect="1" noChangeArrowheads="1"/>
            </p:cNvPicPr>
            <p:nvPr/>
          </p:nvPicPr>
          <p:blipFill>
            <a:blip r:embed="rId25" cstate="print"/>
            <a:srcRect/>
            <a:stretch>
              <a:fillRect/>
            </a:stretch>
          </p:blipFill>
          <p:spPr bwMode="auto">
            <a:xfrm>
              <a:off x="18550800" y="19211953"/>
              <a:ext cx="2520000" cy="2180686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</p:pic>
        <p:pic>
          <p:nvPicPr>
            <p:cNvPr id="14379" name="Picture 6" descr="DSC_7807.JPG"/>
            <p:cNvPicPr>
              <a:picLocks noChangeAspect="1"/>
            </p:cNvPicPr>
            <p:nvPr/>
          </p:nvPicPr>
          <p:blipFill>
            <a:blip r:embed="rId26" cstate="print"/>
            <a:srcRect/>
            <a:stretch>
              <a:fillRect/>
            </a:stretch>
          </p:blipFill>
          <p:spPr bwMode="auto">
            <a:xfrm>
              <a:off x="18550800" y="10925145"/>
              <a:ext cx="2520000" cy="3143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80" name="Immagine 47" descr="lancio_2.jpg"/>
            <p:cNvPicPr>
              <a:picLocks noChangeAspect="1"/>
            </p:cNvPicPr>
            <p:nvPr/>
          </p:nvPicPr>
          <p:blipFill>
            <a:blip r:embed="rId27" cstate="print"/>
            <a:srcRect/>
            <a:stretch>
              <a:fillRect/>
            </a:stretch>
          </p:blipFill>
          <p:spPr bwMode="auto">
            <a:xfrm>
              <a:off x="18551580" y="21355093"/>
              <a:ext cx="2514069" cy="34290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81" name="Picture 8"/>
            <p:cNvPicPr>
              <a:picLocks noChangeAspect="1" noChangeArrowheads="1"/>
            </p:cNvPicPr>
            <p:nvPr/>
          </p:nvPicPr>
          <p:blipFill>
            <a:blip r:embed="rId28" cstate="print"/>
            <a:srcRect/>
            <a:stretch>
              <a:fillRect/>
            </a:stretch>
          </p:blipFill>
          <p:spPr bwMode="auto">
            <a:xfrm>
              <a:off x="18551579" y="24784117"/>
              <a:ext cx="2520000" cy="2169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82" name="Picture 4" descr="circe1.jpg"/>
            <p:cNvPicPr>
              <a:picLocks noChangeAspect="1"/>
            </p:cNvPicPr>
            <p:nvPr/>
          </p:nvPicPr>
          <p:blipFill>
            <a:blip r:embed="rId29" cstate="print"/>
            <a:srcRect/>
            <a:stretch>
              <a:fillRect/>
            </a:stretch>
          </p:blipFill>
          <p:spPr bwMode="auto">
            <a:xfrm>
              <a:off x="133200" y="12357757"/>
              <a:ext cx="2520000" cy="9962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4345" name="Picture 44"/>
          <p:cNvPicPr>
            <a:picLocks noChangeAspect="1" noChangeArrowheads="1"/>
          </p:cNvPicPr>
          <p:nvPr/>
        </p:nvPicPr>
        <p:blipFill>
          <a:blip r:embed="rId30" cstate="print"/>
          <a:srcRect/>
          <a:stretch>
            <a:fillRect/>
          </a:stretch>
        </p:blipFill>
        <p:spPr bwMode="auto">
          <a:xfrm>
            <a:off x="10882313" y="16341725"/>
            <a:ext cx="6837362" cy="455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6" name="Picture 47"/>
          <p:cNvPicPr>
            <a:picLocks noChangeAspect="1" noChangeArrowheads="1"/>
          </p:cNvPicPr>
          <p:nvPr/>
        </p:nvPicPr>
        <p:blipFill>
          <a:blip r:embed="rId31" cstate="print"/>
          <a:srcRect/>
          <a:stretch>
            <a:fillRect/>
          </a:stretch>
        </p:blipFill>
        <p:spPr bwMode="auto">
          <a:xfrm>
            <a:off x="3452813" y="5418138"/>
            <a:ext cx="6837362" cy="453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7" name="Picture 50"/>
          <p:cNvPicPr>
            <a:picLocks noChangeAspect="1" noChangeArrowheads="1"/>
          </p:cNvPicPr>
          <p:nvPr/>
        </p:nvPicPr>
        <p:blipFill>
          <a:blip r:embed="rId32" cstate="print"/>
          <a:srcRect/>
          <a:stretch>
            <a:fillRect/>
          </a:stretch>
        </p:blipFill>
        <p:spPr bwMode="auto">
          <a:xfrm>
            <a:off x="10882313" y="22124988"/>
            <a:ext cx="6837362" cy="446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8" name="Picture 51"/>
          <p:cNvPicPr>
            <a:picLocks noChangeAspect="1" noChangeArrowheads="1"/>
          </p:cNvPicPr>
          <p:nvPr/>
        </p:nvPicPr>
        <p:blipFill>
          <a:blip r:embed="rId33" cstate="print"/>
          <a:srcRect/>
          <a:stretch>
            <a:fillRect/>
          </a:stretch>
        </p:blipFill>
        <p:spPr bwMode="auto">
          <a:xfrm>
            <a:off x="3452813" y="11107738"/>
            <a:ext cx="6837362" cy="456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14"/>
          <p:cNvSpPr/>
          <p:nvPr/>
        </p:nvSpPr>
        <p:spPr>
          <a:xfrm>
            <a:off x="3049588" y="3067050"/>
            <a:ext cx="15073312" cy="24003000"/>
          </a:xfrm>
          <a:prstGeom prst="rect">
            <a:avLst/>
          </a:prstGeom>
          <a:ln w="508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sz="3600">
              <a:solidFill>
                <a:srgbClr val="000000"/>
              </a:solidFill>
            </a:endParaRPr>
          </a:p>
        </p:txBody>
      </p:sp>
      <p:sp>
        <p:nvSpPr>
          <p:cNvPr id="38" name="Rectangle 3"/>
          <p:cNvSpPr>
            <a:spLocks noChangeArrowheads="1"/>
          </p:cNvSpPr>
          <p:nvPr/>
        </p:nvSpPr>
        <p:spPr bwMode="auto">
          <a:xfrm>
            <a:off x="3121025" y="3209925"/>
            <a:ext cx="15001875" cy="150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it-IT" sz="8000" b="1" cap="small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Quark e antimateria</a:t>
            </a:r>
            <a:endParaRPr lang="it-IT" sz="8000" b="1" cap="small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3406775" y="5353050"/>
            <a:ext cx="6929438" cy="103584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>
                <a:solidFill>
                  <a:srgbClr val="FFFFFF"/>
                </a:solidFill>
              </a:rPr>
              <a:t>L’esperimento BaBar</a:t>
            </a:r>
          </a:p>
        </p:txBody>
      </p:sp>
      <p:sp>
        <p:nvSpPr>
          <p:cNvPr id="58" name="Rectangle 57"/>
          <p:cNvSpPr/>
          <p:nvPr/>
        </p:nvSpPr>
        <p:spPr>
          <a:xfrm>
            <a:off x="3406775" y="16282988"/>
            <a:ext cx="6929438" cy="10358437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it-IT" sz="3600" dirty="0">
                <a:solidFill>
                  <a:srgbClr val="002060"/>
                </a:solidFill>
              </a:rPr>
              <a:t>L’esperimento </a:t>
            </a:r>
            <a:r>
              <a:rPr lang="it-IT" sz="3600" b="1" dirty="0" smtClean="0">
                <a:solidFill>
                  <a:srgbClr val="002060"/>
                </a:solidFill>
              </a:rPr>
              <a:t>KLOE</a:t>
            </a:r>
            <a:r>
              <a:rPr lang="it-IT" sz="3600" dirty="0" smtClean="0">
                <a:solidFill>
                  <a:srgbClr val="002060"/>
                </a:solidFill>
              </a:rPr>
              <a:t>, situato ai </a:t>
            </a:r>
            <a:r>
              <a:rPr lang="it-IT" sz="3600" dirty="0">
                <a:solidFill>
                  <a:srgbClr val="002060"/>
                </a:solidFill>
              </a:rPr>
              <a:t>Laboratori Nazionali di </a:t>
            </a:r>
            <a:r>
              <a:rPr lang="it-IT" sz="3600" dirty="0" smtClean="0">
                <a:solidFill>
                  <a:srgbClr val="002060"/>
                </a:solidFill>
              </a:rPr>
              <a:t>Frascati, </a:t>
            </a:r>
            <a:r>
              <a:rPr lang="it-IT" sz="3600" dirty="0">
                <a:solidFill>
                  <a:srgbClr val="002060"/>
                </a:solidFill>
              </a:rPr>
              <a:t>ha esplorato la fisica dei </a:t>
            </a:r>
            <a:r>
              <a:rPr lang="it-IT" sz="3600" b="1" dirty="0">
                <a:solidFill>
                  <a:srgbClr val="002060"/>
                </a:solidFill>
              </a:rPr>
              <a:t>mesoni K</a:t>
            </a:r>
            <a:r>
              <a:rPr lang="it-IT" sz="3600" dirty="0">
                <a:solidFill>
                  <a:srgbClr val="002060"/>
                </a:solidFill>
              </a:rPr>
              <a:t>, verificando con grandissima precisione la </a:t>
            </a:r>
            <a:r>
              <a:rPr lang="it-IT" sz="3600" dirty="0" smtClean="0">
                <a:solidFill>
                  <a:srgbClr val="002060"/>
                </a:solidFill>
              </a:rPr>
              <a:t>teoria che prevede  l’</a:t>
            </a:r>
            <a:r>
              <a:rPr lang="it-IT" sz="3600" b="1" dirty="0" smtClean="0">
                <a:solidFill>
                  <a:srgbClr val="002060"/>
                </a:solidFill>
              </a:rPr>
              <a:t>universalità</a:t>
            </a:r>
            <a:r>
              <a:rPr lang="it-IT" sz="3600" dirty="0" smtClean="0">
                <a:solidFill>
                  <a:srgbClr val="002060"/>
                </a:solidFill>
              </a:rPr>
              <a:t> </a:t>
            </a:r>
            <a:r>
              <a:rPr lang="it-IT" sz="3600" b="1" dirty="0">
                <a:solidFill>
                  <a:srgbClr val="002060"/>
                </a:solidFill>
              </a:rPr>
              <a:t>delle interazioni deboli</a:t>
            </a:r>
            <a:r>
              <a:rPr lang="it-IT" sz="3600" dirty="0">
                <a:solidFill>
                  <a:srgbClr val="002060"/>
                </a:solidFill>
              </a:rPr>
              <a:t> proposta dal fisico italiano N. </a:t>
            </a:r>
            <a:r>
              <a:rPr lang="it-IT" sz="3600" dirty="0" smtClean="0">
                <a:solidFill>
                  <a:srgbClr val="002060"/>
                </a:solidFill>
              </a:rPr>
              <a:t> Cabibbo </a:t>
            </a:r>
            <a:r>
              <a:rPr lang="it-IT" sz="3600" dirty="0">
                <a:solidFill>
                  <a:srgbClr val="002060"/>
                </a:solidFill>
              </a:rPr>
              <a:t>nel 1963</a:t>
            </a:r>
            <a:r>
              <a:rPr lang="it-IT" sz="3600" dirty="0" smtClean="0">
                <a:solidFill>
                  <a:srgbClr val="002060"/>
                </a:solidFill>
              </a:rPr>
              <a:t>.</a:t>
            </a:r>
          </a:p>
          <a:p>
            <a:pPr algn="just">
              <a:defRPr/>
            </a:pPr>
            <a:endParaRPr lang="it-IT" sz="3600" dirty="0">
              <a:solidFill>
                <a:srgbClr val="002060"/>
              </a:solidFill>
            </a:endParaRPr>
          </a:p>
          <a:p>
            <a:pPr algn="just">
              <a:defRPr/>
            </a:pPr>
            <a:r>
              <a:rPr lang="it-IT" sz="3600" dirty="0">
                <a:solidFill>
                  <a:srgbClr val="002060"/>
                </a:solidFill>
              </a:rPr>
              <a:t>L’esperimento </a:t>
            </a:r>
            <a:r>
              <a:rPr lang="it-IT" sz="3600" b="1" dirty="0">
                <a:solidFill>
                  <a:srgbClr val="002060"/>
                </a:solidFill>
              </a:rPr>
              <a:t>NA62</a:t>
            </a:r>
            <a:r>
              <a:rPr lang="it-IT" sz="3600" dirty="0">
                <a:solidFill>
                  <a:srgbClr val="002060"/>
                </a:solidFill>
              </a:rPr>
              <a:t>, al CERN, studierà oltre </a:t>
            </a:r>
            <a:r>
              <a:rPr lang="it-IT" sz="3600" b="1" dirty="0">
                <a:solidFill>
                  <a:srgbClr val="002060"/>
                </a:solidFill>
              </a:rPr>
              <a:t>mille miliardi</a:t>
            </a:r>
            <a:r>
              <a:rPr lang="it-IT" sz="3600" dirty="0">
                <a:solidFill>
                  <a:srgbClr val="002060"/>
                </a:solidFill>
              </a:rPr>
              <a:t> di decadimenti dei mesoni </a:t>
            </a:r>
            <a:r>
              <a:rPr lang="it-IT" sz="3600" dirty="0" smtClean="0">
                <a:solidFill>
                  <a:srgbClr val="002060"/>
                </a:solidFill>
              </a:rPr>
              <a:t>K, per riuscire ad osservare appena qualche decina di particelle, che si disintegrano secondo la reazione estremamente rara </a:t>
            </a:r>
            <a:r>
              <a:rPr lang="it-IT" sz="3600" b="1" dirty="0" smtClean="0">
                <a:solidFill>
                  <a:srgbClr val="002060"/>
                </a:solidFill>
              </a:rPr>
              <a:t>K</a:t>
            </a:r>
            <a:r>
              <a:rPr lang="it-IT" sz="3600" b="1" baseline="30000" dirty="0">
                <a:solidFill>
                  <a:srgbClr val="002060"/>
                </a:solidFill>
              </a:rPr>
              <a:t>+</a:t>
            </a:r>
            <a:r>
              <a:rPr lang="it-IT" sz="3600" b="1" baseline="30000" dirty="0">
                <a:solidFill>
                  <a:srgbClr val="002060"/>
                </a:solidFill>
                <a:sym typeface="Symbol" pitchFamily="18" charset="2"/>
              </a:rPr>
              <a:t></a:t>
            </a:r>
            <a:r>
              <a:rPr lang="it-IT" sz="3600" b="1" dirty="0">
                <a:solidFill>
                  <a:srgbClr val="002060"/>
                </a:solidFill>
                <a:sym typeface="Symbol" pitchFamily="18" charset="2"/>
              </a:rPr>
              <a:t></a:t>
            </a:r>
            <a:r>
              <a:rPr lang="it-IT" sz="3600" b="1" baseline="30000" dirty="0">
                <a:solidFill>
                  <a:srgbClr val="002060"/>
                </a:solidFill>
                <a:sym typeface="Symbol" pitchFamily="18" charset="2"/>
              </a:rPr>
              <a:t>+</a:t>
            </a:r>
            <a:r>
              <a:rPr lang="it-IT" sz="3600" b="1" dirty="0" smtClean="0">
                <a:solidFill>
                  <a:srgbClr val="002060"/>
                </a:solidFill>
                <a:sym typeface="Symbol" pitchFamily="18" charset="2"/>
              </a:rPr>
              <a:t></a:t>
            </a:r>
            <a:r>
              <a:rPr lang="it-IT" sz="3600" b="1" dirty="0" smtClean="0">
                <a:solidFill>
                  <a:srgbClr val="002060"/>
                </a:solidFill>
              </a:rPr>
              <a:t> </a:t>
            </a:r>
            <a:r>
              <a:rPr lang="it-IT" sz="3600" dirty="0" smtClean="0">
                <a:solidFill>
                  <a:srgbClr val="002060"/>
                </a:solidFill>
              </a:rPr>
              <a:t>,</a:t>
            </a:r>
            <a:r>
              <a:rPr lang="it-IT" sz="3600" b="1" dirty="0" smtClean="0">
                <a:solidFill>
                  <a:srgbClr val="002060"/>
                </a:solidFill>
              </a:rPr>
              <a:t> </a:t>
            </a:r>
            <a:r>
              <a:rPr lang="it-IT" sz="3600" dirty="0">
                <a:solidFill>
                  <a:srgbClr val="002060"/>
                </a:solidFill>
              </a:rPr>
              <a:t>alla ricerca di </a:t>
            </a:r>
            <a:r>
              <a:rPr lang="it-IT" sz="3600" b="1" dirty="0">
                <a:solidFill>
                  <a:srgbClr val="002060"/>
                </a:solidFill>
              </a:rPr>
              <a:t>nuova fisica</a:t>
            </a:r>
            <a:r>
              <a:rPr lang="it-IT" sz="3600" dirty="0">
                <a:solidFill>
                  <a:srgbClr val="002060"/>
                </a:solidFill>
              </a:rPr>
              <a:t> oltre il Modello Standard. </a:t>
            </a:r>
          </a:p>
        </p:txBody>
      </p:sp>
      <p:sp>
        <p:nvSpPr>
          <p:cNvPr id="59" name="Rectangle 58"/>
          <p:cNvSpPr/>
          <p:nvPr/>
        </p:nvSpPr>
        <p:spPr>
          <a:xfrm>
            <a:off x="10836275" y="5353050"/>
            <a:ext cx="6929438" cy="103584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it-IT" sz="3600" dirty="0">
                <a:solidFill>
                  <a:srgbClr val="002060"/>
                </a:solidFill>
              </a:rPr>
              <a:t>L’esperimento </a:t>
            </a:r>
            <a:r>
              <a:rPr lang="it-IT" sz="3600" b="1" dirty="0">
                <a:solidFill>
                  <a:srgbClr val="002060"/>
                </a:solidFill>
              </a:rPr>
              <a:t>BaBar </a:t>
            </a:r>
            <a:r>
              <a:rPr lang="it-IT" sz="3600" dirty="0">
                <a:solidFill>
                  <a:srgbClr val="002060"/>
                </a:solidFill>
              </a:rPr>
              <a:t>a </a:t>
            </a:r>
            <a:r>
              <a:rPr lang="it-IT" sz="3600" dirty="0" smtClean="0">
                <a:solidFill>
                  <a:srgbClr val="002060"/>
                </a:solidFill>
              </a:rPr>
              <a:t>SLAC, Stanford, California, USA, </a:t>
            </a:r>
            <a:r>
              <a:rPr lang="it-IT" sz="3600" dirty="0">
                <a:solidFill>
                  <a:srgbClr val="002060"/>
                </a:solidFill>
              </a:rPr>
              <a:t>ha studiato le asimmetrie tra materia e </a:t>
            </a:r>
            <a:r>
              <a:rPr lang="it-IT" sz="3600" b="1" dirty="0" smtClean="0">
                <a:solidFill>
                  <a:srgbClr val="002060"/>
                </a:solidFill>
              </a:rPr>
              <a:t>antimateria,</a:t>
            </a:r>
            <a:r>
              <a:rPr lang="it-IT" sz="3600" dirty="0" smtClean="0">
                <a:solidFill>
                  <a:srgbClr val="002060"/>
                </a:solidFill>
              </a:rPr>
              <a:t> </a:t>
            </a:r>
            <a:r>
              <a:rPr lang="it-IT" sz="3600" dirty="0">
                <a:solidFill>
                  <a:srgbClr val="002060"/>
                </a:solidFill>
              </a:rPr>
              <a:t>che contribuiscono a spiegare perché è avvenuta l’estinzione dell’antimateria durante l’evoluzione dell’Universo. </a:t>
            </a:r>
            <a:endParaRPr lang="it-IT" sz="3600" dirty="0" smtClean="0">
              <a:solidFill>
                <a:srgbClr val="002060"/>
              </a:solidFill>
            </a:endParaRPr>
          </a:p>
          <a:p>
            <a:pPr algn="just">
              <a:defRPr/>
            </a:pPr>
            <a:r>
              <a:rPr lang="it-IT" sz="3600" dirty="0" smtClean="0">
                <a:solidFill>
                  <a:srgbClr val="002060"/>
                </a:solidFill>
              </a:rPr>
              <a:t>I </a:t>
            </a:r>
            <a:r>
              <a:rPr lang="it-IT" sz="3600" dirty="0">
                <a:solidFill>
                  <a:srgbClr val="002060"/>
                </a:solidFill>
              </a:rPr>
              <a:t>risultati</a:t>
            </a:r>
            <a:r>
              <a:rPr lang="it-IT" sz="3600" b="1" dirty="0">
                <a:solidFill>
                  <a:srgbClr val="002060"/>
                </a:solidFill>
              </a:rPr>
              <a:t> </a:t>
            </a:r>
            <a:r>
              <a:rPr lang="it-IT" sz="3600" dirty="0" smtClean="0">
                <a:solidFill>
                  <a:srgbClr val="002060"/>
                </a:solidFill>
              </a:rPr>
              <a:t>che ha ottenuto </a:t>
            </a:r>
            <a:r>
              <a:rPr lang="it-IT" sz="3600" dirty="0">
                <a:solidFill>
                  <a:srgbClr val="002060"/>
                </a:solidFill>
              </a:rPr>
              <a:t>hanno convalidato la teoria che ha portato al </a:t>
            </a:r>
            <a:r>
              <a:rPr lang="it-IT" sz="3600" b="1" dirty="0">
                <a:solidFill>
                  <a:srgbClr val="002060"/>
                </a:solidFill>
              </a:rPr>
              <a:t>Premio Nobel </a:t>
            </a:r>
            <a:r>
              <a:rPr lang="it-IT" sz="3600" dirty="0">
                <a:solidFill>
                  <a:srgbClr val="002060"/>
                </a:solidFill>
              </a:rPr>
              <a:t>per la Fisica nel 2008.</a:t>
            </a:r>
          </a:p>
          <a:p>
            <a:pPr algn="just">
              <a:defRPr/>
            </a:pPr>
            <a:endParaRPr lang="it-IT" sz="3600" dirty="0">
              <a:solidFill>
                <a:srgbClr val="002060"/>
              </a:solidFill>
            </a:endParaRPr>
          </a:p>
          <a:p>
            <a:pPr algn="just">
              <a:defRPr/>
            </a:pPr>
            <a:r>
              <a:rPr lang="it-IT" sz="3600" b="1" dirty="0">
                <a:solidFill>
                  <a:srgbClr val="002060"/>
                </a:solidFill>
              </a:rPr>
              <a:t>SuperB </a:t>
            </a:r>
            <a:r>
              <a:rPr lang="it-IT" sz="3600" dirty="0">
                <a:solidFill>
                  <a:srgbClr val="002060"/>
                </a:solidFill>
              </a:rPr>
              <a:t>è una proposta di un acceleratore </a:t>
            </a:r>
            <a:r>
              <a:rPr lang="it-IT" sz="3600" b="1" dirty="0">
                <a:solidFill>
                  <a:srgbClr val="002060"/>
                </a:solidFill>
              </a:rPr>
              <a:t>in Italia</a:t>
            </a:r>
            <a:r>
              <a:rPr lang="it-IT" sz="3600" dirty="0">
                <a:solidFill>
                  <a:srgbClr val="002060"/>
                </a:solidFill>
              </a:rPr>
              <a:t> che punta a risultati </a:t>
            </a:r>
            <a:r>
              <a:rPr lang="it-IT" sz="3600" b="1" dirty="0">
                <a:solidFill>
                  <a:srgbClr val="002060"/>
                </a:solidFill>
              </a:rPr>
              <a:t>100 volte più </a:t>
            </a:r>
            <a:r>
              <a:rPr lang="it-IT" sz="3600" b="1" dirty="0" smtClean="0">
                <a:solidFill>
                  <a:srgbClr val="002060"/>
                </a:solidFill>
              </a:rPr>
              <a:t>precisi</a:t>
            </a:r>
            <a:r>
              <a:rPr lang="it-IT" sz="3600" dirty="0" smtClean="0">
                <a:solidFill>
                  <a:srgbClr val="002060"/>
                </a:solidFill>
              </a:rPr>
              <a:t> di BaBar</a:t>
            </a:r>
            <a:r>
              <a:rPr lang="it-IT" sz="3600" b="1" dirty="0" smtClean="0">
                <a:solidFill>
                  <a:srgbClr val="002060"/>
                </a:solidFill>
              </a:rPr>
              <a:t> </a:t>
            </a:r>
            <a:r>
              <a:rPr lang="it-IT" sz="3600" dirty="0">
                <a:solidFill>
                  <a:srgbClr val="002060"/>
                </a:solidFill>
              </a:rPr>
              <a:t>per esplorare nuova Fisica oltre l’attuale  Modello Standard.</a:t>
            </a:r>
          </a:p>
        </p:txBody>
      </p:sp>
      <p:sp>
        <p:nvSpPr>
          <p:cNvPr id="60" name="Rectangle 59"/>
          <p:cNvSpPr/>
          <p:nvPr/>
        </p:nvSpPr>
        <p:spPr>
          <a:xfrm>
            <a:off x="10836275" y="16282988"/>
            <a:ext cx="6929438" cy="103584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>
                <a:solidFill>
                  <a:srgbClr val="FFFFFF"/>
                </a:solidFill>
              </a:rPr>
              <a:t>KLOE e NA62</a:t>
            </a:r>
          </a:p>
        </p:txBody>
      </p:sp>
      <p:cxnSp>
        <p:nvCxnSpPr>
          <p:cNvPr id="14" name="Connettore 1 13"/>
          <p:cNvCxnSpPr/>
          <p:nvPr/>
        </p:nvCxnSpPr>
        <p:spPr>
          <a:xfrm flipV="1">
            <a:off x="3978275" y="4781550"/>
            <a:ext cx="13287375" cy="0"/>
          </a:xfrm>
          <a:prstGeom prst="line">
            <a:avLst/>
          </a:prstGeom>
          <a:ln w="3175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grpSp>
        <p:nvGrpSpPr>
          <p:cNvPr id="15368" name="Gruppo 50"/>
          <p:cNvGrpSpPr>
            <a:grpSpLocks/>
          </p:cNvGrpSpPr>
          <p:nvPr/>
        </p:nvGrpSpPr>
        <p:grpSpPr bwMode="auto">
          <a:xfrm>
            <a:off x="196850" y="179388"/>
            <a:ext cx="21131213" cy="29891037"/>
            <a:chOff x="120576" y="180000"/>
            <a:chExt cx="21131360" cy="29890800"/>
          </a:xfrm>
        </p:grpSpPr>
        <p:pic>
          <p:nvPicPr>
            <p:cNvPr id="15373" name="Immagine 11" descr="infn-main_09.jpg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7356737" y="180000"/>
              <a:ext cx="3895199" cy="252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374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20576" y="180000"/>
              <a:ext cx="7289396" cy="252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375" name="Picture 5" descr="start-birth-m83.jpg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407252" y="180000"/>
              <a:ext cx="2506219" cy="252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376" name="Picture 6" descr="GC-M4.jpg"/>
            <p:cNvPicPr>
              <a:picLocks noChangeAspect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9907582" y="180000"/>
              <a:ext cx="2520000" cy="252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377" name="Picture 7" descr="Super-Red-star.jpg"/>
            <p:cNvPicPr>
              <a:picLocks noChangeAspect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2407912" y="180000"/>
              <a:ext cx="2520000" cy="252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378" name="Picture 9" descr="NGC-290.jpg"/>
            <p:cNvPicPr>
              <a:picLocks noChangeAspect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4951104" y="180000"/>
              <a:ext cx="2520000" cy="252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379" name="Immagine 11" descr="infn-main_09.jpg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33200" y="27550529"/>
              <a:ext cx="3895199" cy="252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380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3831979" y="27550800"/>
              <a:ext cx="7289396" cy="252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381" name="Picture 16" descr="start-birth-m83.jpg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881976" y="27550529"/>
              <a:ext cx="2506219" cy="252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382" name="Picture 17" descr="GC-M4.jpg"/>
            <p:cNvPicPr>
              <a:picLocks noChangeAspect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387450" y="27550800"/>
              <a:ext cx="2520000" cy="252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383" name="Picture 18" descr="Super-Red-star.jpg"/>
            <p:cNvPicPr>
              <a:picLocks noChangeAspect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8907450" y="27550800"/>
              <a:ext cx="2520000" cy="252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384" name="Picture 19" descr="NGC-290.jpg"/>
            <p:cNvPicPr>
              <a:picLocks noChangeAspect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1327966" y="27550800"/>
              <a:ext cx="2520000" cy="252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385" name="Picture 4" descr="LUNA tot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33200" y="2695079"/>
              <a:ext cx="2520000" cy="18631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386" name="Picture 22" descr="_04A0054b.jpg"/>
            <p:cNvPicPr>
              <a:picLocks noChangeAspect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120576" y="8710567"/>
              <a:ext cx="2520000" cy="3764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387" name="Picture 24" descr="20090601_063b.jpg"/>
            <p:cNvPicPr>
              <a:picLocks noChangeAspect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133200" y="7067493"/>
              <a:ext cx="2520000" cy="16768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388" name="Picture 25" descr="CE0134H.jpg"/>
            <p:cNvPicPr>
              <a:picLocks noChangeAspect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133200" y="13354037"/>
              <a:ext cx="2520000" cy="16867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389" name="Picture 26" descr="LHC-CERN-over.jpg"/>
            <p:cNvPicPr>
              <a:picLocks noChangeAspect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125338" y="4558198"/>
              <a:ext cx="2520000" cy="252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" name="Picture 2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133276" y="14997608"/>
              <a:ext cx="2519381" cy="335912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>
              <a:outerShdw blurRad="63500" dist="38099" dir="2700000" sx="1000" sy="1000" algn="ctr" rotWithShape="0">
                <a:srgbClr val="000000"/>
              </a:outerShdw>
            </a:effectLst>
          </p:spPr>
        </p:pic>
        <p:pic>
          <p:nvPicPr>
            <p:cNvPr id="15391" name="Picture 2" descr="warp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133200" y="18354697"/>
              <a:ext cx="2520000" cy="18902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392" name="Picture 2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133200" y="20212085"/>
              <a:ext cx="2520000" cy="18966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393" name="Picture 3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133200" y="22069473"/>
              <a:ext cx="2520000" cy="10311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394" name="Picture 2" descr="C:\Users\campana\Desktop\PAMELAconTecnico.jpg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133200" y="23069605"/>
              <a:ext cx="2520000" cy="3123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395" name="Picture 2" descr="argo_carpet2"/>
            <p:cNvPicPr>
              <a:picLocks noChangeAspect="1" noChangeArrowheads="1"/>
            </p:cNvPicPr>
            <p:nvPr/>
          </p:nvPicPr>
          <p:blipFill>
            <a:blip r:embed="rId18" cstate="print"/>
            <a:srcRect/>
            <a:stretch>
              <a:fillRect/>
            </a:stretch>
          </p:blipFill>
          <p:spPr bwMode="auto">
            <a:xfrm>
              <a:off x="18550800" y="4710040"/>
              <a:ext cx="2520000" cy="22145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396" name="Picture 16"/>
            <p:cNvPicPr>
              <a:picLocks noChangeAspect="1" noChangeArrowheads="1"/>
            </p:cNvPicPr>
            <p:nvPr/>
          </p:nvPicPr>
          <p:blipFill>
            <a:blip r:embed="rId19" cstate="print"/>
            <a:srcRect/>
            <a:stretch>
              <a:fillRect/>
            </a:stretch>
          </p:blipFill>
          <p:spPr bwMode="auto">
            <a:xfrm>
              <a:off x="18550800" y="6922332"/>
              <a:ext cx="2520000" cy="1931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397" name="Picture 6"/>
            <p:cNvPicPr>
              <a:picLocks noChangeAspect="1" noChangeArrowheads="1"/>
            </p:cNvPicPr>
            <p:nvPr/>
          </p:nvPicPr>
          <p:blipFill>
            <a:blip r:embed="rId20" cstate="print"/>
            <a:srcRect/>
            <a:stretch>
              <a:fillRect/>
            </a:stretch>
          </p:blipFill>
          <p:spPr bwMode="auto">
            <a:xfrm>
              <a:off x="692080" y="26004745"/>
              <a:ext cx="1500198" cy="135114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</p:pic>
        <p:pic>
          <p:nvPicPr>
            <p:cNvPr id="15398" name="Picture 1028" descr="figure1-raw"/>
            <p:cNvPicPr>
              <a:picLocks noChangeAspect="1" noChangeArrowheads="1"/>
            </p:cNvPicPr>
            <p:nvPr/>
          </p:nvPicPr>
          <p:blipFill>
            <a:blip r:embed="rId21" cstate="print"/>
            <a:srcRect/>
            <a:stretch>
              <a:fillRect/>
            </a:stretch>
          </p:blipFill>
          <p:spPr bwMode="auto">
            <a:xfrm>
              <a:off x="18550800" y="2661002"/>
              <a:ext cx="2520000" cy="20490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9" name="Picture 4"/>
            <p:cNvPicPr>
              <a:picLocks noChangeArrowheads="1"/>
            </p:cNvPicPr>
            <p:nvPr/>
          </p:nvPicPr>
          <p:blipFill>
            <a:blip r:embed="rId22" cstate="print"/>
            <a:srcRect/>
            <a:stretch>
              <a:fillRect/>
            </a:stretch>
          </p:blipFill>
          <p:spPr bwMode="auto">
            <a:xfrm>
              <a:off x="18551579" y="16497783"/>
              <a:ext cx="2519381" cy="2714603"/>
            </a:xfrm>
            <a:prstGeom prst="rect">
              <a:avLst/>
            </a:prstGeom>
            <a:noFill/>
            <a:ln w="0">
              <a:noFill/>
              <a:miter lim="800000"/>
              <a:headEnd/>
              <a:tailEnd/>
            </a:ln>
            <a:effectLst>
              <a:outerShdw sx="1000" sy="1000" algn="ctr" rotWithShape="0">
                <a:srgbClr val="808080"/>
              </a:outerShdw>
            </a:effectLst>
          </p:spPr>
        </p:pic>
        <p:pic>
          <p:nvPicPr>
            <p:cNvPr id="15400" name="Picture 3"/>
            <p:cNvPicPr>
              <a:picLocks noChangeAspect="1" noChangeArrowheads="1"/>
            </p:cNvPicPr>
            <p:nvPr/>
          </p:nvPicPr>
          <p:blipFill>
            <a:blip r:embed="rId23" cstate="print"/>
            <a:srcRect/>
            <a:stretch>
              <a:fillRect/>
            </a:stretch>
          </p:blipFill>
          <p:spPr bwMode="auto">
            <a:xfrm>
              <a:off x="18550800" y="8799950"/>
              <a:ext cx="2520000" cy="212519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pic>
          <p:nvPicPr>
            <p:cNvPr id="15401" name="Picture 11" descr="aerial"/>
            <p:cNvPicPr>
              <a:picLocks noChangeAspect="1" noChangeArrowheads="1"/>
            </p:cNvPicPr>
            <p:nvPr/>
          </p:nvPicPr>
          <p:blipFill>
            <a:blip r:embed="rId24" cstate="print"/>
            <a:srcRect/>
            <a:stretch>
              <a:fillRect/>
            </a:stretch>
          </p:blipFill>
          <p:spPr bwMode="auto">
            <a:xfrm>
              <a:off x="18550800" y="14035079"/>
              <a:ext cx="2520000" cy="2478422"/>
            </a:xfrm>
            <a:prstGeom prst="rect">
              <a:avLst/>
            </a:prstGeom>
            <a:solidFill>
              <a:srgbClr val="CCFF99"/>
            </a:solidFill>
            <a:ln w="9525">
              <a:noFill/>
              <a:miter lim="800000"/>
              <a:headEnd/>
              <a:tailEnd/>
            </a:ln>
          </p:spPr>
        </p:pic>
        <p:pic>
          <p:nvPicPr>
            <p:cNvPr id="15402" name="Picture 34" descr="IMG_6982"/>
            <p:cNvPicPr>
              <a:picLocks noChangeAspect="1" noChangeArrowheads="1"/>
            </p:cNvPicPr>
            <p:nvPr/>
          </p:nvPicPr>
          <p:blipFill>
            <a:blip r:embed="rId25" cstate="print"/>
            <a:srcRect/>
            <a:stretch>
              <a:fillRect/>
            </a:stretch>
          </p:blipFill>
          <p:spPr bwMode="auto">
            <a:xfrm>
              <a:off x="18550800" y="19211953"/>
              <a:ext cx="2520000" cy="2180686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</p:pic>
        <p:pic>
          <p:nvPicPr>
            <p:cNvPr id="15403" name="Picture 6" descr="DSC_7807.JPG"/>
            <p:cNvPicPr>
              <a:picLocks noChangeAspect="1"/>
            </p:cNvPicPr>
            <p:nvPr/>
          </p:nvPicPr>
          <p:blipFill>
            <a:blip r:embed="rId26" cstate="print"/>
            <a:srcRect/>
            <a:stretch>
              <a:fillRect/>
            </a:stretch>
          </p:blipFill>
          <p:spPr bwMode="auto">
            <a:xfrm>
              <a:off x="18550800" y="10925145"/>
              <a:ext cx="2520000" cy="3143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404" name="Immagine 47" descr="lancio_2.jpg"/>
            <p:cNvPicPr>
              <a:picLocks noChangeAspect="1"/>
            </p:cNvPicPr>
            <p:nvPr/>
          </p:nvPicPr>
          <p:blipFill>
            <a:blip r:embed="rId27" cstate="print"/>
            <a:srcRect/>
            <a:stretch>
              <a:fillRect/>
            </a:stretch>
          </p:blipFill>
          <p:spPr bwMode="auto">
            <a:xfrm>
              <a:off x="18551580" y="21355093"/>
              <a:ext cx="2514069" cy="34290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405" name="Picture 8"/>
            <p:cNvPicPr>
              <a:picLocks noChangeAspect="1" noChangeArrowheads="1"/>
            </p:cNvPicPr>
            <p:nvPr/>
          </p:nvPicPr>
          <p:blipFill>
            <a:blip r:embed="rId28" cstate="print"/>
            <a:srcRect/>
            <a:stretch>
              <a:fillRect/>
            </a:stretch>
          </p:blipFill>
          <p:spPr bwMode="auto">
            <a:xfrm>
              <a:off x="18551579" y="24784117"/>
              <a:ext cx="2520000" cy="2169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406" name="Picture 4" descr="circe1.jpg"/>
            <p:cNvPicPr>
              <a:picLocks noChangeAspect="1"/>
            </p:cNvPicPr>
            <p:nvPr/>
          </p:nvPicPr>
          <p:blipFill>
            <a:blip r:embed="rId29" cstate="print"/>
            <a:srcRect/>
            <a:stretch>
              <a:fillRect/>
            </a:stretch>
          </p:blipFill>
          <p:spPr bwMode="auto">
            <a:xfrm>
              <a:off x="133200" y="12357757"/>
              <a:ext cx="2520000" cy="9962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5369" name="Picture 44"/>
          <p:cNvPicPr>
            <a:picLocks noChangeAspect="1" noChangeArrowheads="1"/>
          </p:cNvPicPr>
          <p:nvPr/>
        </p:nvPicPr>
        <p:blipFill>
          <a:blip r:embed="rId30" cstate="print"/>
          <a:srcRect/>
          <a:stretch>
            <a:fillRect/>
          </a:stretch>
        </p:blipFill>
        <p:spPr bwMode="auto">
          <a:xfrm>
            <a:off x="3452813" y="5391150"/>
            <a:ext cx="6837362" cy="4564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70" name="Picture 45"/>
          <p:cNvPicPr>
            <a:picLocks noChangeAspect="1" noChangeArrowheads="1"/>
          </p:cNvPicPr>
          <p:nvPr/>
        </p:nvPicPr>
        <p:blipFill>
          <a:blip r:embed="rId31" cstate="print"/>
          <a:srcRect/>
          <a:stretch>
            <a:fillRect/>
          </a:stretch>
        </p:blipFill>
        <p:spPr bwMode="auto">
          <a:xfrm>
            <a:off x="3452813" y="11207750"/>
            <a:ext cx="6837362" cy="4437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71" name="Picture 46"/>
          <p:cNvPicPr>
            <a:picLocks noChangeAspect="1" noChangeArrowheads="1"/>
          </p:cNvPicPr>
          <p:nvPr/>
        </p:nvPicPr>
        <p:blipFill>
          <a:blip r:embed="rId32" cstate="print"/>
          <a:srcRect/>
          <a:stretch>
            <a:fillRect/>
          </a:stretch>
        </p:blipFill>
        <p:spPr bwMode="auto">
          <a:xfrm>
            <a:off x="10882313" y="16363950"/>
            <a:ext cx="6837362" cy="452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72" name="Picture 47"/>
          <p:cNvPicPr>
            <a:picLocks noChangeAspect="1" noChangeArrowheads="1"/>
          </p:cNvPicPr>
          <p:nvPr/>
        </p:nvPicPr>
        <p:blipFill>
          <a:blip r:embed="rId33" cstate="print"/>
          <a:srcRect/>
          <a:stretch>
            <a:fillRect/>
          </a:stretch>
        </p:blipFill>
        <p:spPr bwMode="auto">
          <a:xfrm>
            <a:off x="10882313" y="21980525"/>
            <a:ext cx="6837362" cy="4608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9" name="Straight Connector 48"/>
          <p:cNvCxnSpPr/>
          <p:nvPr/>
        </p:nvCxnSpPr>
        <p:spPr>
          <a:xfrm>
            <a:off x="8978888" y="24871321"/>
            <a:ext cx="214314" cy="0"/>
          </a:xfrm>
          <a:prstGeom prst="line">
            <a:avLst/>
          </a:prstGeom>
          <a:ln w="254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3124</TotalTime>
  <Words>586</Words>
  <Application>Microsoft Office PowerPoint</Application>
  <PresentationFormat>Personalizzato</PresentationFormat>
  <Paragraphs>38</Paragraphs>
  <Slides>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3</vt:i4>
      </vt:variant>
    </vt:vector>
  </HeadingPairs>
  <TitlesOfParts>
    <vt:vector size="4" baseType="lpstr">
      <vt:lpstr>Tema di Office</vt:lpstr>
      <vt:lpstr>Diapositiva 1</vt:lpstr>
      <vt:lpstr>Diapositiva 2</vt:lpstr>
      <vt:lpstr>Diapositiva 3</vt:lpstr>
    </vt:vector>
  </TitlesOfParts>
  <Company>INFN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Gianluca Imbriani</dc:creator>
  <cp:lastModifiedBy>campana</cp:lastModifiedBy>
  <cp:revision>179</cp:revision>
  <dcterms:created xsi:type="dcterms:W3CDTF">2010-02-24T09:06:18Z</dcterms:created>
  <dcterms:modified xsi:type="dcterms:W3CDTF">2010-03-24T14:24:21Z</dcterms:modified>
</cp:coreProperties>
</file>